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8" r:id="rId6"/>
    <p:sldId id="263" r:id="rId7"/>
    <p:sldId id="264" r:id="rId8"/>
    <p:sldId id="270" r:id="rId9"/>
    <p:sldId id="271" r:id="rId10"/>
    <p:sldId id="272" r:id="rId11"/>
    <p:sldId id="273" r:id="rId12"/>
    <p:sldId id="276" r:id="rId13"/>
    <p:sldId id="266" r:id="rId1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6CB2"/>
    <a:srgbClr val="44609E"/>
    <a:srgbClr val="D9E4FB"/>
    <a:srgbClr val="3B7AB2"/>
    <a:srgbClr val="00BC55"/>
    <a:srgbClr val="74B7D2"/>
    <a:srgbClr val="52A5C7"/>
    <a:srgbClr val="3B94B7"/>
    <a:srgbClr val="F3B403"/>
    <a:srgbClr val="3B8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533" autoAdjust="0"/>
  </p:normalViewPr>
  <p:slideViewPr>
    <p:cSldViewPr snapToGrid="0">
      <p:cViewPr varScale="1">
        <p:scale>
          <a:sx n="85" d="100"/>
          <a:sy n="85" d="100"/>
        </p:scale>
        <p:origin x="66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F68E2-8283-46B6-8FBF-264D443BE556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C573-8121-487C-B7E4-735E1C5AD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7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01286" y="1889398"/>
            <a:ext cx="7004052" cy="819125"/>
          </a:xfrm>
          <a:prstGeom prst="rect">
            <a:avLst/>
          </a:prstGeom>
          <a:ln w="76200">
            <a:noFill/>
          </a:ln>
          <a:effectLst/>
        </p:spPr>
        <p:txBody>
          <a:bodyPr anchor="ctr"/>
          <a:lstStyle>
            <a:lvl1pPr algn="ctr">
              <a:defRPr sz="4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2302" y="3810220"/>
            <a:ext cx="4681603" cy="1655762"/>
          </a:xfrm>
          <a:prstGeom prst="rect">
            <a:avLst/>
          </a:prstGeom>
          <a:ln>
            <a:noFill/>
          </a:ln>
          <a:effectLst/>
        </p:spPr>
        <p:txBody>
          <a:bodyPr/>
          <a:lstStyle>
            <a:lvl1pPr marL="0" indent="0" algn="ctr">
              <a:buNone/>
              <a:defRPr sz="1800" b="0">
                <a:solidFill>
                  <a:srgbClr val="557299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416478" y="1628383"/>
            <a:ext cx="5073041" cy="2605413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3600" b="0">
                <a:solidFill>
                  <a:srgbClr val="557299"/>
                </a:solidFill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сюда текст поздравления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13013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3728" y="4435127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099304" y="4434040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099304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3728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 baseline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</p:spTree>
    <p:extLst>
      <p:ext uri="{BB962C8B-B14F-4D97-AF65-F5344CB8AC3E}">
        <p14:creationId xmlns:p14="http://schemas.microsoft.com/office/powerpoint/2010/main" val="188923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2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29771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3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330431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4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01707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5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6243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6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47560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7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06955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8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7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8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40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6516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20" r:id="rId2"/>
    <p:sldLayoutId id="2147483721" r:id="rId3"/>
    <p:sldLayoutId id="2147483716" r:id="rId4"/>
    <p:sldLayoutId id="2147483715" r:id="rId5"/>
    <p:sldLayoutId id="2147483714" r:id="rId6"/>
    <p:sldLayoutId id="2147483712" r:id="rId7"/>
    <p:sldLayoutId id="2147483710" r:id="rId8"/>
    <p:sldLayoutId id="2147483709" r:id="rId9"/>
    <p:sldLayoutId id="2147483722" r:id="rId10"/>
  </p:sldLayoutIdLst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1286" y="1938826"/>
            <a:ext cx="7004052" cy="819125"/>
          </a:xfrm>
        </p:spPr>
        <p:txBody>
          <a:bodyPr/>
          <a:lstStyle/>
          <a:p>
            <a:r>
              <a:rPr lang="uk-UA" sz="5400" dirty="0" smtClean="0">
                <a:solidFill>
                  <a:srgbClr val="44609E"/>
                </a:solidFill>
                <a:latin typeface="+mn-lt"/>
                <a:ea typeface="+mn-ea"/>
              </a:rPr>
              <a:t>Графіки </a:t>
            </a:r>
            <a:r>
              <a:rPr lang="uk-UA" sz="5400" smtClean="0">
                <a:solidFill>
                  <a:srgbClr val="44609E"/>
                </a:solidFill>
                <a:latin typeface="+mn-lt"/>
                <a:ea typeface="+mn-ea"/>
              </a:rPr>
              <a:t>рівномірного  </a:t>
            </a:r>
            <a:r>
              <a:rPr lang="uk-UA" sz="5400" smtClean="0">
                <a:solidFill>
                  <a:srgbClr val="44609E"/>
                </a:solidFill>
                <a:latin typeface="+mn-lt"/>
                <a:ea typeface="+mn-ea"/>
              </a:rPr>
              <a:t>руху</a:t>
            </a:r>
            <a:endParaRPr lang="ru-RU" sz="5400" dirty="0">
              <a:solidFill>
                <a:srgbClr val="44609E"/>
              </a:solidFill>
              <a:latin typeface="+mn-lt"/>
              <a:ea typeface="+mn-e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44609E"/>
                </a:solidFill>
              </a:rPr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0649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5540" y="1636776"/>
            <a:ext cx="5074920" cy="1033272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/>
            <a:r>
              <a:rPr lang="ru-RU" sz="5400" dirty="0" err="1" smtClean="0">
                <a:solidFill>
                  <a:srgbClr val="44609E"/>
                </a:solidFill>
                <a:cs typeface="Arial" panose="020B0604020202020204" pitchFamily="34" charset="0"/>
              </a:rPr>
              <a:t>молодець</a:t>
            </a:r>
            <a:r>
              <a:rPr lang="ru-RU" sz="5400" dirty="0" smtClean="0">
                <a:solidFill>
                  <a:srgbClr val="44609E"/>
                </a:solidFill>
                <a:cs typeface="Arial" panose="020B0604020202020204" pitchFamily="34" charset="0"/>
              </a:rPr>
              <a:t>!</a:t>
            </a:r>
            <a:endParaRPr lang="ru-RU" sz="5400" dirty="0">
              <a:solidFill>
                <a:srgbClr val="44609E"/>
              </a:solidFill>
              <a:cs typeface="Arial" panose="020B0604020202020204" pitchFamily="34" charset="0"/>
            </a:endParaRPr>
          </a:p>
        </p:txBody>
      </p:sp>
      <p:sp>
        <p:nvSpPr>
          <p:cNvPr id="15" name="Ромб 14"/>
          <p:cNvSpPr/>
          <p:nvPr/>
        </p:nvSpPr>
        <p:spPr>
          <a:xfrm>
            <a:off x="4237230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14"/>
          <p:cNvSpPr/>
          <p:nvPr/>
        </p:nvSpPr>
        <p:spPr>
          <a:xfrm>
            <a:off x="3339764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14"/>
          <p:cNvSpPr/>
          <p:nvPr/>
        </p:nvSpPr>
        <p:spPr>
          <a:xfrm>
            <a:off x="5134696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14"/>
          <p:cNvSpPr/>
          <p:nvPr/>
        </p:nvSpPr>
        <p:spPr>
          <a:xfrm>
            <a:off x="6032162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92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"/>
                            </p:stCondLst>
                            <p:childTnLst>
                              <p:par>
                                <p:cTn id="31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15" grpId="1" animBg="1"/>
      <p:bldP spid="15" grpId="2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швидкості</a:t>
            </a:r>
            <a:endParaRPr lang="ru-RU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5102352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відстані</a:t>
            </a:r>
            <a:endParaRPr lang="ru-RU" dirty="0"/>
          </a:p>
        </p:txBody>
      </p:sp>
      <p:sp>
        <p:nvSpPr>
          <p:cNvPr id="16" name="Текст Прав"/>
          <p:cNvSpPr txBox="1">
            <a:spLocks/>
          </p:cNvSpPr>
          <p:nvPr/>
        </p:nvSpPr>
        <p:spPr>
          <a:xfrm>
            <a:off x="1598541" y="441041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шляху</a:t>
            </a:r>
            <a:endParaRPr lang="ru-RU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переміщення</a:t>
            </a:r>
            <a:endParaRPr lang="ru-RU" dirty="0"/>
          </a:p>
        </p:txBody>
      </p:sp>
      <p:sp>
        <p:nvSpPr>
          <p:cNvPr id="18" name="Ромб 17"/>
          <p:cNvSpPr/>
          <p:nvPr/>
        </p:nvSpPr>
        <p:spPr>
          <a:xfrm>
            <a:off x="5302689" y="543034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302689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1837113" y="453104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1837113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327378" y="425511"/>
            <a:ext cx="4975311" cy="2588622"/>
          </a:xfrm>
        </p:spPr>
        <p:txBody>
          <a:bodyPr/>
          <a:lstStyle/>
          <a:p>
            <a:r>
              <a:rPr lang="uk-UA" dirty="0" smtClean="0"/>
              <a:t>Це графік…..</a:t>
            </a:r>
            <a:endParaRPr lang="ru-RU" dirty="0"/>
          </a:p>
        </p:txBody>
      </p:sp>
      <p:pic>
        <p:nvPicPr>
          <p:cNvPr id="1026" name="Picture 2" descr="ÐÐ°ÑÑÐ¸Ð½ÐºÐ¸ Ð¿Ð¾ Ð·Ð°Ð¿ÑÐ¾ÑÑ ÐºÐ°ÑÑÐ¸Ð½ÐºÐ¸  Ð³ÑÐ°ÑÑÐºÐ¸ ÑÑÐ²Ð½Ð¾Ð¼ÑÑÐ½Ð¾Ð³Ð¾ ÑÑÑÑ ÑÑÑÑ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20" y="425511"/>
            <a:ext cx="3960314" cy="357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8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5102352" y="443835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І0 с</a:t>
            </a:r>
            <a:endParaRPr lang="ru-RU" dirty="0"/>
          </a:p>
        </p:txBody>
      </p:sp>
      <p:sp>
        <p:nvSpPr>
          <p:cNvPr id="12" name="Текст Прав"/>
          <p:cNvSpPr txBox="1">
            <a:spLocks/>
          </p:cNvSpPr>
          <p:nvPr/>
        </p:nvSpPr>
        <p:spPr>
          <a:xfrm>
            <a:off x="1636776" y="443835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50с</a:t>
            </a:r>
            <a:endParaRPr lang="ru-RU" dirty="0"/>
          </a:p>
        </p:txBody>
      </p:sp>
      <p:sp>
        <p:nvSpPr>
          <p:cNvPr id="13" name="Текст Прав"/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 </a:t>
            </a:r>
            <a:r>
              <a:rPr lang="uk-UA" dirty="0" smtClean="0"/>
              <a:t>І0 хв</a:t>
            </a:r>
            <a:endParaRPr lang="ru-RU" dirty="0"/>
          </a:p>
        </p:txBody>
      </p:sp>
      <p:sp>
        <p:nvSpPr>
          <p:cNvPr id="14" name="Текст Прав"/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Не рухалось</a:t>
            </a:r>
            <a:endParaRPr lang="ru-RU" dirty="0"/>
          </a:p>
        </p:txBody>
      </p:sp>
      <p:sp>
        <p:nvSpPr>
          <p:cNvPr id="15" name="Ромб 14"/>
          <p:cNvSpPr/>
          <p:nvPr/>
        </p:nvSpPr>
        <p:spPr>
          <a:xfrm>
            <a:off x="5302689" y="453725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1837113" y="453725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5302689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омб 21"/>
          <p:cNvSpPr/>
          <p:nvPr/>
        </p:nvSpPr>
        <p:spPr>
          <a:xfrm>
            <a:off x="1837113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5"/>
          <p:cNvSpPr>
            <a:spLocks noGrp="1"/>
          </p:cNvSpPr>
          <p:nvPr>
            <p:ph type="ctrTitle"/>
          </p:nvPr>
        </p:nvSpPr>
        <p:spPr>
          <a:xfrm>
            <a:off x="976840" y="501140"/>
            <a:ext cx="4024137" cy="3008954"/>
          </a:xfrm>
        </p:spPr>
        <p:txBody>
          <a:bodyPr/>
          <a:lstStyle/>
          <a:p>
            <a:r>
              <a:rPr lang="uk-UA" dirty="0" smtClean="0"/>
              <a:t>Скільки часу рухалось тіло?</a:t>
            </a:r>
            <a:endParaRPr lang="ru-RU" dirty="0"/>
          </a:p>
        </p:txBody>
      </p:sp>
      <p:pic>
        <p:nvPicPr>
          <p:cNvPr id="2050" name="Picture 2" descr="ÐÐ°ÑÑÐ¸Ð½ÐºÐ¸ Ð¿Ð¾ Ð·Ð°Ð¿ÑÐ¾ÑÑ ÐºÐ°ÑÑÐ¸Ð½ÐºÐ¸  Ð³ÑÐ°ÑÑÐºÐ¸ ÑÑÐ²Ð½Ð¾Ð¼ÑÑÐ½Ð¾Ð³Ð¾ ÑÑÑÑ ÑÑÑÑ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689" y="135467"/>
            <a:ext cx="4146111" cy="4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23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третє</a:t>
            </a:r>
            <a:endParaRPr lang="ru-RU" dirty="0"/>
          </a:p>
        </p:txBody>
      </p:sp>
      <p:sp>
        <p:nvSpPr>
          <p:cNvPr id="12" name="Текст Прав"/>
          <p:cNvSpPr txBox="1">
            <a:spLocks/>
          </p:cNvSpPr>
          <p:nvPr/>
        </p:nvSpPr>
        <p:spPr>
          <a:xfrm>
            <a:off x="5102352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друге</a:t>
            </a:r>
            <a:endParaRPr lang="ru-RU" dirty="0"/>
          </a:p>
        </p:txBody>
      </p:sp>
      <p:sp>
        <p:nvSpPr>
          <p:cNvPr id="13" name="Текст Прав"/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перше</a:t>
            </a:r>
            <a:endParaRPr lang="ru-RU" dirty="0"/>
          </a:p>
        </p:txBody>
      </p:sp>
      <p:sp>
        <p:nvSpPr>
          <p:cNvPr id="14" name="Текст Прав"/>
          <p:cNvSpPr txBox="1">
            <a:spLocks/>
          </p:cNvSpPr>
          <p:nvPr/>
        </p:nvSpPr>
        <p:spPr>
          <a:xfrm>
            <a:off x="1636776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Однакова у всіх</a:t>
            </a:r>
            <a:endParaRPr lang="ru-RU" dirty="0"/>
          </a:p>
        </p:txBody>
      </p:sp>
      <p:sp>
        <p:nvSpPr>
          <p:cNvPr id="15" name="Ромб 14"/>
          <p:cNvSpPr/>
          <p:nvPr/>
        </p:nvSpPr>
        <p:spPr>
          <a:xfrm>
            <a:off x="1837113" y="543034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5302689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5302689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омб 21"/>
          <p:cNvSpPr/>
          <p:nvPr/>
        </p:nvSpPr>
        <p:spPr>
          <a:xfrm>
            <a:off x="1837113" y="453104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5"/>
          <p:cNvSpPr>
            <a:spLocks noGrp="1"/>
          </p:cNvSpPr>
          <p:nvPr>
            <p:ph type="ctrTitle"/>
          </p:nvPr>
        </p:nvSpPr>
        <p:spPr>
          <a:xfrm>
            <a:off x="824089" y="189365"/>
            <a:ext cx="3562622" cy="2242679"/>
          </a:xfrm>
        </p:spPr>
        <p:txBody>
          <a:bodyPr/>
          <a:lstStyle/>
          <a:p>
            <a:r>
              <a:rPr lang="uk-UA" dirty="0" smtClean="0"/>
              <a:t>У якого тіла більша швидкість?</a:t>
            </a:r>
            <a:endParaRPr lang="ru-RU" dirty="0"/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376" y="189365"/>
            <a:ext cx="4663002" cy="409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49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636776" y="44348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ДВІ З ПОЛОВИНОЮ ГОДИНИ</a:t>
            </a:r>
            <a:endParaRPr lang="ru-RU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5102352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ОДНА ГОДИНА</a:t>
            </a:r>
            <a:endParaRPr lang="ru-RU" dirty="0"/>
          </a:p>
        </p:txBody>
      </p:sp>
      <p:sp>
        <p:nvSpPr>
          <p:cNvPr id="16" name="Текст Прав"/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НУЛЬ ГОДИН</a:t>
            </a:r>
            <a:endParaRPr lang="ru-RU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 </a:t>
            </a:r>
            <a:r>
              <a:rPr lang="uk-UA" dirty="0" smtClean="0"/>
              <a:t>ДВІ ГОДИНИ</a:t>
            </a:r>
            <a:endParaRPr lang="ru-RU" dirty="0"/>
          </a:p>
        </p:txBody>
      </p:sp>
      <p:sp>
        <p:nvSpPr>
          <p:cNvPr id="18" name="Ромб 17"/>
          <p:cNvSpPr/>
          <p:nvPr/>
        </p:nvSpPr>
        <p:spPr>
          <a:xfrm>
            <a:off x="1837113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302689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5302689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1837113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5"/>
          <p:cNvSpPr>
            <a:spLocks noGrp="1"/>
          </p:cNvSpPr>
          <p:nvPr>
            <p:ph type="ctrTitle"/>
          </p:nvPr>
        </p:nvSpPr>
        <p:spPr>
          <a:xfrm>
            <a:off x="395111" y="409407"/>
            <a:ext cx="4707242" cy="2706326"/>
          </a:xfrm>
        </p:spPr>
        <p:txBody>
          <a:bodyPr/>
          <a:lstStyle/>
          <a:p>
            <a:r>
              <a:rPr lang="uk-UA" dirty="0" smtClean="0"/>
              <a:t>СКІЛЬКИ ЧАСУ РУХАЛОСЬ ТІЛО ?</a:t>
            </a:r>
            <a:endParaRPr lang="ru-RU" dirty="0"/>
          </a:p>
        </p:txBody>
      </p:sp>
      <p:pic>
        <p:nvPicPr>
          <p:cNvPr id="5122" name="Picture 2" descr="ÐÐ°ÑÑÐ¸Ð½ÐºÐ¸ Ð¿Ð¾ Ð·Ð°Ð¿ÑÐ¾ÑÑ ÐºÐ°ÑÑÐ¸Ð½ÐºÐ¸  Ð³ÑÐ°ÑÑÐºÐ¸ ÑÑÐ²Ð½Ð¾Ð¼ÑÑÐ½Ð¾Ð³Ð¾ ÑÑÑÑ ÑÑÑÑ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374" y="456999"/>
            <a:ext cx="4533900" cy="364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34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4351" y="176648"/>
            <a:ext cx="3516138" cy="3221308"/>
          </a:xfrm>
        </p:spPr>
        <p:txBody>
          <a:bodyPr/>
          <a:lstStyle/>
          <a:p>
            <a:r>
              <a:rPr lang="uk-UA" dirty="0" smtClean="0"/>
              <a:t>Час зустрічі  тіл?</a:t>
            </a:r>
            <a:endParaRPr lang="ru-RU" dirty="0"/>
          </a:p>
        </p:txBody>
      </p:sp>
      <p:sp>
        <p:nvSpPr>
          <p:cNvPr id="7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5102352" y="443835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На 6 годині</a:t>
            </a:r>
            <a:endParaRPr lang="ru-RU" dirty="0"/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1636776" y="443835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На   3 годині</a:t>
            </a:r>
            <a:endParaRPr lang="ru-RU" dirty="0"/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Зустрічі не відбулося</a:t>
            </a:r>
            <a:endParaRPr lang="ru-RU" dirty="0"/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На 4 годині</a:t>
            </a: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5302689" y="453725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1837113" y="453725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5302689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837113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8" name="Picture 4" descr="ÐÐ°ÑÑÐ¸Ð½ÐºÐ¸ Ð¿Ð¾ Ð·Ð°Ð¿ÑÐ¾ÑÑ ÐºÐ°ÑÑÐ¸Ð½ÐºÐ¸  Ð³ÑÐ°ÑÑÐºÐ¸ ÑÑÐ²Ð½Ð¾Ð¼ÑÑÐ½Ð¾Ð³Ð¾ ÑÑÑÑ ÑÑÑÑ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623" y="176648"/>
            <a:ext cx="5407378" cy="393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56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217" y="158044"/>
            <a:ext cx="4611159" cy="2043290"/>
          </a:xfrm>
        </p:spPr>
        <p:txBody>
          <a:bodyPr/>
          <a:lstStyle/>
          <a:p>
            <a:r>
              <a:rPr lang="uk-UA" dirty="0" smtClean="0"/>
              <a:t>ЯКИЙ ШЛЯХ ПРОЙШЛА ВАНТАЖІВКА ?</a:t>
            </a:r>
            <a:endParaRPr lang="ru-RU" dirty="0"/>
          </a:p>
        </p:txBody>
      </p:sp>
      <p:sp>
        <p:nvSpPr>
          <p:cNvPr id="7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40м</a:t>
            </a:r>
            <a:endParaRPr lang="ru-RU" dirty="0"/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5102352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50м</a:t>
            </a:r>
            <a:endParaRPr lang="ru-RU" dirty="0"/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0 м</a:t>
            </a:r>
            <a:endParaRPr lang="ru-RU" dirty="0"/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636776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30м</a:t>
            </a: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1838227" y="543034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5303803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5303803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838227" y="453104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ÐÐ°ÑÑÐ¸Ð½ÐºÐ¸ Ð¿Ð¾ Ð·Ð°Ð¿ÑÐ¾ÑÑ ÐºÐ°ÑÑÐ¸Ð½ÐºÐ¸  Ð³ÑÐ°ÑÑÐºÐ¸ ÑÑÐ²Ð½Ð¾Ð¼ÑÑÐ½Ð¾Ð³Ð¾ ÑÑÑÑ ÑÑÑÑ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60"/>
          <a:stretch/>
        </p:blipFill>
        <p:spPr bwMode="auto">
          <a:xfrm>
            <a:off x="5080001" y="158044"/>
            <a:ext cx="4594578" cy="402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35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12" y="248355"/>
            <a:ext cx="3093156" cy="2557398"/>
          </a:xfrm>
        </p:spPr>
        <p:txBody>
          <a:bodyPr/>
          <a:lstStyle/>
          <a:p>
            <a:r>
              <a:rPr lang="uk-UA" dirty="0" smtClean="0"/>
              <a:t>Яке тіло рухається у протилежному напрямку?</a:t>
            </a:r>
            <a:endParaRPr lang="ru-RU" dirty="0"/>
          </a:p>
        </p:txBody>
      </p:sp>
      <p:sp>
        <p:nvSpPr>
          <p:cNvPr id="7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 smtClean="0"/>
              <a:t>черверте</a:t>
            </a:r>
            <a:endParaRPr lang="ru-RU" dirty="0"/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5102352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третє</a:t>
            </a:r>
            <a:endParaRPr lang="ru-RU" dirty="0"/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1636776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перше</a:t>
            </a:r>
            <a:endParaRPr lang="ru-RU" dirty="0"/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друге</a:t>
            </a: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5303803" y="543034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5303803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1838227" y="453104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838227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ÐÐ°ÑÑÐ¸Ð½ÐºÐ¸ Ð¿Ð¾ Ð·Ð°Ð¿ÑÐ¾ÑÑ ÐºÐ°ÑÑÐ¸Ð½ÐºÐ¸  Ð³ÑÐ°ÑÑÐºÐ¸ ÑÑÐ²Ð½Ð¾Ð¼ÑÑÐ½Ð¾Ð³Ð¾ ÑÑÑÑ ÑÑÑÑ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248354"/>
            <a:ext cx="6129866" cy="394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21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2533" y="491407"/>
            <a:ext cx="3352799" cy="2105037"/>
          </a:xfrm>
        </p:spPr>
        <p:txBody>
          <a:bodyPr/>
          <a:lstStyle/>
          <a:p>
            <a:r>
              <a:rPr lang="uk-UA" dirty="0" smtClean="0"/>
              <a:t>Який шлях пройшло тіло за дві с половиною години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 smtClean="0"/>
              <a:t>50 км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uk-UA" dirty="0" smtClean="0"/>
              <a:t>30 км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uk-UA" dirty="0" smtClean="0"/>
              <a:t>0 км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uk-UA" dirty="0" smtClean="0"/>
              <a:t>40 км</a:t>
            </a:r>
            <a:endParaRPr lang="ru-RU" dirty="0"/>
          </a:p>
        </p:txBody>
      </p:sp>
      <p:pic>
        <p:nvPicPr>
          <p:cNvPr id="7" name="Picture 2" descr="ÐÐ°ÑÑÐ¸Ð½ÐºÐ¸ Ð¿Ð¾ Ð·Ð°Ð¿ÑÐ¾ÑÑ ÐºÐ°ÑÑÐ¸Ð½ÐºÐ¸  Ð³ÑÐ°ÑÑÐºÐ¸ ÑÑÐ²Ð½Ð¾Ð¼ÑÑÐ½Ð¾Ð³Ð¾ ÑÑÑÑ ÑÑÑÑ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41" y="0"/>
            <a:ext cx="5700887" cy="423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Тема1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stretch>
            <a:fillRect/>
          </a:stretch>
        </a:blipFill>
        <a:ln w="28575">
          <a:noFill/>
          <a:prstDash val="sysDash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1500" dirty="0" err="1" smtClean="0">
            <a:solidFill>
              <a:schemeClr val="accent1">
                <a:lumMod val="7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SC_RU_EDU_test_universal_" id="{0F326A36-4E8E-4D34-8D57-DB4CE51CB6ED}" vid="{895AB5E8-B27E-4E38-B4EF-6EBFE2E5152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042FA2-3814-4568-BEB8-FEAFD026D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13F1AF-44D4-4D29-8344-45133B6B0419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6ee78bd2-4339-4042-adc0-bcc646419980"/>
    <ds:schemaRef ds:uri="http://www.w3.org/XML/1998/namespace"/>
    <ds:schemaRef ds:uri="http://schemas.microsoft.com/office/2006/documentManagement/types"/>
    <ds:schemaRef ds:uri="2547570a-e5f4-4946-a4c3-82580e42479e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5E9F424-E98D-4A88-8E39-9A1A3DE28C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TF96391491</Template>
  <TotalTime>0</TotalTime>
  <Words>108</Words>
  <Application>Microsoft Office PowerPoint</Application>
  <PresentationFormat>Лист A4 (210x297 мм)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Roboto Cn</vt:lpstr>
      <vt:lpstr>Segoe UI Light</vt:lpstr>
      <vt:lpstr>Тема1</vt:lpstr>
      <vt:lpstr>Графіки рівномірного  руху</vt:lpstr>
      <vt:lpstr>Це графік…..</vt:lpstr>
      <vt:lpstr>Скільки часу рухалось тіло?</vt:lpstr>
      <vt:lpstr>У якого тіла більша швидкість?</vt:lpstr>
      <vt:lpstr>СКІЛЬКИ ЧАСУ РУХАЛОСЬ ТІЛО ?</vt:lpstr>
      <vt:lpstr>Час зустрічі  тіл?</vt:lpstr>
      <vt:lpstr>ЯКИЙ ШЛЯХ ПРОЙШЛА ВАНТАЖІВКА ?</vt:lpstr>
      <vt:lpstr>Яке тіло рухається у протилежному напрямку?</vt:lpstr>
      <vt:lpstr>Який шлях пройшло тіло за дві с половиною години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2019-08-17T09:09:18Z</dcterms:created>
  <dcterms:modified xsi:type="dcterms:W3CDTF">2019-10-19T11:19:29Z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