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5" r:id="rId3"/>
    <p:sldId id="276" r:id="rId4"/>
    <p:sldId id="277" r:id="rId5"/>
    <p:sldId id="278" r:id="rId6"/>
    <p:sldId id="279" r:id="rId7"/>
    <p:sldId id="280" r:id="rId8"/>
    <p:sldId id="28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FDD"/>
    <a:srgbClr val="FFFFB9"/>
    <a:srgbClr val="99CCFF"/>
    <a:srgbClr val="FFFFCC"/>
    <a:srgbClr val="7C3B06"/>
    <a:srgbClr val="D9FECA"/>
    <a:srgbClr val="F1F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7C97-AC1C-45A3-A2A5-EFE7AA17AD9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DB9B-73F1-4DB0-88FB-2C327B59B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7C97-AC1C-45A3-A2A5-EFE7AA17AD9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DB9B-73F1-4DB0-88FB-2C327B59B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7C97-AC1C-45A3-A2A5-EFE7AA17AD9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DB9B-73F1-4DB0-88FB-2C327B59B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7C97-AC1C-45A3-A2A5-EFE7AA17AD9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DB9B-73F1-4DB0-88FB-2C327B59B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7C97-AC1C-45A3-A2A5-EFE7AA17AD9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DB9B-73F1-4DB0-88FB-2C327B59B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7C97-AC1C-45A3-A2A5-EFE7AA17AD9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DB9B-73F1-4DB0-88FB-2C327B59B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7C97-AC1C-45A3-A2A5-EFE7AA17AD9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DB9B-73F1-4DB0-88FB-2C327B59B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7C97-AC1C-45A3-A2A5-EFE7AA17AD9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DB9B-73F1-4DB0-88FB-2C327B59B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7C97-AC1C-45A3-A2A5-EFE7AA17AD9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DB9B-73F1-4DB0-88FB-2C327B59B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7C97-AC1C-45A3-A2A5-EFE7AA17AD9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DB9B-73F1-4DB0-88FB-2C327B59B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7C97-AC1C-45A3-A2A5-EFE7AA17AD9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DB9B-73F1-4DB0-88FB-2C327B59B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57C97-AC1C-45A3-A2A5-EFE7AA17AD9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ADB9B-73F1-4DB0-88FB-2C327B59B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audio" Target="../media/audio3.wav"/><Relationship Id="rId10" Type="http://schemas.openxmlformats.org/officeDocument/2006/relationships/image" Target="../media/image7.gif"/><Relationship Id="rId4" Type="http://schemas.openxmlformats.org/officeDocument/2006/relationships/audio" Target="../media/audio2.wav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image" Target="../media/image3.jpeg"/><Relationship Id="rId10" Type="http://schemas.openxmlformats.org/officeDocument/2006/relationships/image" Target="../media/image7.gif"/><Relationship Id="rId4" Type="http://schemas.openxmlformats.org/officeDocument/2006/relationships/audio" Target="../media/audio2.wav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image" Target="../media/image3.jpeg"/><Relationship Id="rId10" Type="http://schemas.openxmlformats.org/officeDocument/2006/relationships/image" Target="../media/image7.gif"/><Relationship Id="rId4" Type="http://schemas.openxmlformats.org/officeDocument/2006/relationships/audio" Target="../media/audio2.wav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142984"/>
            <a:ext cx="62865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ln w="19050"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ТИСК ТВЕРДИХ ТІЛ, РІДИН ТА ГАЗІВ</a:t>
            </a:r>
          </a:p>
          <a:p>
            <a:pPr algn="ctr"/>
            <a:endParaRPr lang="uk-UA" sz="4000" dirty="0">
              <a:ln w="19050">
                <a:solidFill>
                  <a:schemeClr val="tx1"/>
                </a:solidFill>
              </a:ln>
              <a:solidFill>
                <a:srgbClr val="00B050"/>
              </a:solidFill>
            </a:endParaRPr>
          </a:p>
          <a:p>
            <a:pPr algn="ctr"/>
            <a:r>
              <a:rPr lang="uk-UA" sz="4000" dirty="0" smtClean="0">
                <a:ln w="19050"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ТРЕНАЖЕР</a:t>
            </a:r>
            <a:endParaRPr lang="ru-RU" sz="4000" dirty="0">
              <a:ln w="19050">
                <a:solidFill>
                  <a:schemeClr val="tx1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8148" y="6611779"/>
            <a:ext cx="12858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n w="3175">
                  <a:solidFill>
                    <a:srgbClr val="006600"/>
                  </a:solidFill>
                </a:ln>
                <a:solidFill>
                  <a:srgbClr val="92D050"/>
                </a:solidFill>
                <a:latin typeface="Century Gothic" pitchFamily="34" charset="0"/>
              </a:rPr>
              <a:t>Елизова Н.А.</a:t>
            </a:r>
            <a:endParaRPr lang="ru-RU" sz="1000" dirty="0">
              <a:ln w="3175">
                <a:solidFill>
                  <a:srgbClr val="006600"/>
                </a:solidFill>
              </a:ln>
              <a:solidFill>
                <a:srgbClr val="92D050"/>
              </a:solidFill>
              <a:latin typeface="Century Gothic" pitchFamily="34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715404" y="6357958"/>
            <a:ext cx="285752" cy="285752"/>
          </a:xfrm>
          <a:prstGeom prst="actionButtonForwardNex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/>
          <p:cNvGrpSpPr/>
          <p:nvPr/>
        </p:nvGrpSpPr>
        <p:grpSpPr>
          <a:xfrm>
            <a:off x="7500958" y="5214950"/>
            <a:ext cx="429190" cy="1251008"/>
            <a:chOff x="1428728" y="4714884"/>
            <a:chExt cx="429190" cy="1251008"/>
          </a:xfrm>
        </p:grpSpPr>
        <p:sp>
          <p:nvSpPr>
            <p:cNvPr id="30" name="Овал 29"/>
            <p:cNvSpPr/>
            <p:nvPr/>
          </p:nvSpPr>
          <p:spPr>
            <a:xfrm>
              <a:off x="1428728" y="5857892"/>
              <a:ext cx="108000" cy="108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1714480" y="5429264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1785918" y="5785892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1571604" y="4714884"/>
              <a:ext cx="36000" cy="36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29"/>
          <p:cNvGrpSpPr/>
          <p:nvPr/>
        </p:nvGrpSpPr>
        <p:grpSpPr>
          <a:xfrm>
            <a:off x="2571174" y="5607016"/>
            <a:ext cx="429190" cy="1251008"/>
            <a:chOff x="1428728" y="4714884"/>
            <a:chExt cx="429190" cy="1251008"/>
          </a:xfrm>
        </p:grpSpPr>
        <p:sp>
          <p:nvSpPr>
            <p:cNvPr id="49" name="Овал 48"/>
            <p:cNvSpPr/>
            <p:nvPr/>
          </p:nvSpPr>
          <p:spPr>
            <a:xfrm>
              <a:off x="1428728" y="5857892"/>
              <a:ext cx="108000" cy="108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1714480" y="5429264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1785918" y="5785892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1571604" y="4714884"/>
              <a:ext cx="36000" cy="36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28"/>
          <p:cNvGrpSpPr/>
          <p:nvPr/>
        </p:nvGrpSpPr>
        <p:grpSpPr>
          <a:xfrm>
            <a:off x="1285852" y="500042"/>
            <a:ext cx="571504" cy="1500198"/>
            <a:chOff x="1428728" y="4714884"/>
            <a:chExt cx="571504" cy="1500198"/>
          </a:xfrm>
        </p:grpSpPr>
        <p:sp>
          <p:nvSpPr>
            <p:cNvPr id="42" name="Овал 41"/>
            <p:cNvSpPr/>
            <p:nvPr/>
          </p:nvSpPr>
          <p:spPr>
            <a:xfrm>
              <a:off x="1857356" y="6072206"/>
              <a:ext cx="142876" cy="142876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1428728" y="5857892"/>
              <a:ext cx="108000" cy="108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1714480" y="5429264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857356" y="5214950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1785918" y="5785892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1571604" y="4714884"/>
              <a:ext cx="36000" cy="36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 rot="16200000">
            <a:off x="4286248" y="214290"/>
            <a:ext cx="133352" cy="276228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29124" y="285728"/>
            <a:ext cx="142876" cy="857256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3071802" y="1052432"/>
            <a:ext cx="2928958" cy="1447873"/>
          </a:xfrm>
          <a:custGeom>
            <a:avLst/>
            <a:gdLst>
              <a:gd name="connsiteX0" fmla="*/ 0 w 2928958"/>
              <a:gd name="connsiteY0" fmla="*/ 1357322 h 1357322"/>
              <a:gd name="connsiteX1" fmla="*/ 339331 w 2928958"/>
              <a:gd name="connsiteY1" fmla="*/ 0 h 1357322"/>
              <a:gd name="connsiteX2" fmla="*/ 2589628 w 2928958"/>
              <a:gd name="connsiteY2" fmla="*/ 0 h 1357322"/>
              <a:gd name="connsiteX3" fmla="*/ 2928958 w 2928958"/>
              <a:gd name="connsiteY3" fmla="*/ 1357322 h 1357322"/>
              <a:gd name="connsiteX4" fmla="*/ 0 w 2928958"/>
              <a:gd name="connsiteY4" fmla="*/ 1357322 h 1357322"/>
              <a:gd name="connsiteX0" fmla="*/ 0 w 2928958"/>
              <a:gd name="connsiteY0" fmla="*/ 1370246 h 1370246"/>
              <a:gd name="connsiteX1" fmla="*/ 339331 w 2928958"/>
              <a:gd name="connsiteY1" fmla="*/ 12924 h 1370246"/>
              <a:gd name="connsiteX2" fmla="*/ 361511 w 2928958"/>
              <a:gd name="connsiteY2" fmla="*/ 0 h 1370246"/>
              <a:gd name="connsiteX3" fmla="*/ 2589628 w 2928958"/>
              <a:gd name="connsiteY3" fmla="*/ 12924 h 1370246"/>
              <a:gd name="connsiteX4" fmla="*/ 2928958 w 2928958"/>
              <a:gd name="connsiteY4" fmla="*/ 1370246 h 1370246"/>
              <a:gd name="connsiteX5" fmla="*/ 0 w 2928958"/>
              <a:gd name="connsiteY5" fmla="*/ 1370246 h 1370246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8958" h="1447873">
                <a:moveTo>
                  <a:pt x="0" y="1447873"/>
                </a:moveTo>
                <a:cubicBezTo>
                  <a:pt x="113110" y="995432"/>
                  <a:pt x="149131" y="582093"/>
                  <a:pt x="339331" y="90551"/>
                </a:cubicBezTo>
                <a:lnTo>
                  <a:pt x="361511" y="77627"/>
                </a:lnTo>
                <a:cubicBezTo>
                  <a:pt x="1107724" y="0"/>
                  <a:pt x="1860668" y="4308"/>
                  <a:pt x="2589628" y="90551"/>
                </a:cubicBezTo>
                <a:cubicBezTo>
                  <a:pt x="2825386" y="722542"/>
                  <a:pt x="2815848" y="995432"/>
                  <a:pt x="2928958" y="1447873"/>
                </a:cubicBezTo>
                <a:lnTo>
                  <a:pt x="0" y="1447873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1285852" y="2000240"/>
            <a:ext cx="6643734" cy="2928958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142677" y="1049257"/>
            <a:ext cx="2824737" cy="1687890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Якою буквою позначається тиск?</a:t>
            </a:r>
            <a:endParaRPr lang="ru-RU" sz="2400" b="1" dirty="0"/>
          </a:p>
        </p:txBody>
      </p:sp>
      <p:sp>
        <p:nvSpPr>
          <p:cNvPr id="7" name="TextBox 6">
            <a:hlinkClick r:id="" action="ppaction://noaction">
              <a:snd r:embed="rId4" name="laser.wav"/>
            </a:hlinkClick>
          </p:cNvPr>
          <p:cNvSpPr txBox="1"/>
          <p:nvPr/>
        </p:nvSpPr>
        <p:spPr>
          <a:xfrm>
            <a:off x="2071670" y="3000372"/>
            <a:ext cx="857256" cy="649188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ru-RU" sz="2400" dirty="0"/>
          </a:p>
        </p:txBody>
      </p:sp>
      <p:sp>
        <p:nvSpPr>
          <p:cNvPr id="10" name="TextBox 9">
            <a:hlinkClick r:id="" action="ppaction://noaction">
              <a:snd r:embed="rId4" name="laser.wav"/>
            </a:hlinkClick>
          </p:cNvPr>
          <p:cNvSpPr txBox="1"/>
          <p:nvPr/>
        </p:nvSpPr>
        <p:spPr>
          <a:xfrm>
            <a:off x="3357554" y="3000372"/>
            <a:ext cx="857256" cy="649188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</a:t>
            </a:r>
            <a:endParaRPr lang="ru-RU" sz="2400" dirty="0"/>
          </a:p>
        </p:txBody>
      </p:sp>
      <p:sp>
        <p:nvSpPr>
          <p:cNvPr id="11" name="TextBox 10">
            <a:hlinkClick r:id="" action="ppaction://noaction">
              <a:snd r:embed="rId4" name="laser.wav"/>
            </a:hlinkClick>
          </p:cNvPr>
          <p:cNvSpPr txBox="1"/>
          <p:nvPr/>
        </p:nvSpPr>
        <p:spPr>
          <a:xfrm>
            <a:off x="4714876" y="3000372"/>
            <a:ext cx="857256" cy="649188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072198" y="3000372"/>
            <a:ext cx="857256" cy="649188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</a:t>
            </a:r>
            <a:endParaRPr lang="ru-RU" sz="2400" dirty="0"/>
          </a:p>
        </p:txBody>
      </p:sp>
      <p:sp>
        <p:nvSpPr>
          <p:cNvPr id="22" name="Овальная выноска 21"/>
          <p:cNvSpPr/>
          <p:nvPr/>
        </p:nvSpPr>
        <p:spPr>
          <a:xfrm>
            <a:off x="5786446" y="714356"/>
            <a:ext cx="1500198" cy="642942"/>
          </a:xfrm>
          <a:prstGeom prst="wedgeEllipseCallout">
            <a:avLst>
              <a:gd name="adj1" fmla="val 31494"/>
              <a:gd name="adj2" fmla="val 10345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ВІрно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31" name="Рисунок 30" descr="рыбка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16" y="1285860"/>
            <a:ext cx="1590675" cy="1047750"/>
          </a:xfrm>
          <a:prstGeom prst="rect">
            <a:avLst/>
          </a:prstGeom>
        </p:spPr>
      </p:pic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357958"/>
            <a:ext cx="42862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7858148" y="6611779"/>
            <a:ext cx="12858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n w="3175">
                  <a:solidFill>
                    <a:srgbClr val="006600"/>
                  </a:solidFill>
                </a:ln>
                <a:solidFill>
                  <a:srgbClr val="92D050"/>
                </a:solidFill>
                <a:latin typeface="Century Gothic" pitchFamily="34" charset="0"/>
              </a:rPr>
              <a:t>Елизова Н.А.</a:t>
            </a:r>
            <a:endParaRPr lang="ru-RU" sz="1000" dirty="0">
              <a:ln w="3175">
                <a:solidFill>
                  <a:srgbClr val="006600"/>
                </a:solidFill>
              </a:ln>
              <a:solidFill>
                <a:srgbClr val="92D05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repeatCount="indefinite" fill="hold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7500958" y="5214950"/>
            <a:ext cx="429190" cy="1251008"/>
            <a:chOff x="1428728" y="4714884"/>
            <a:chExt cx="429190" cy="1251008"/>
          </a:xfrm>
        </p:grpSpPr>
        <p:sp>
          <p:nvSpPr>
            <p:cNvPr id="37" name="Овал 36"/>
            <p:cNvSpPr/>
            <p:nvPr/>
          </p:nvSpPr>
          <p:spPr>
            <a:xfrm>
              <a:off x="1428728" y="5857892"/>
              <a:ext cx="108000" cy="108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1714480" y="5429264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1785918" y="5785892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1571604" y="4714884"/>
              <a:ext cx="36000" cy="36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28"/>
          <p:cNvGrpSpPr/>
          <p:nvPr/>
        </p:nvGrpSpPr>
        <p:grpSpPr>
          <a:xfrm>
            <a:off x="1285852" y="500042"/>
            <a:ext cx="571504" cy="1500198"/>
            <a:chOff x="1428728" y="4714884"/>
            <a:chExt cx="571504" cy="1500198"/>
          </a:xfrm>
        </p:grpSpPr>
        <p:sp>
          <p:nvSpPr>
            <p:cNvPr id="23" name="Овал 22"/>
            <p:cNvSpPr/>
            <p:nvPr/>
          </p:nvSpPr>
          <p:spPr>
            <a:xfrm>
              <a:off x="1857356" y="6072206"/>
              <a:ext cx="142876" cy="142876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1428728" y="5857892"/>
              <a:ext cx="108000" cy="108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1714480" y="5429264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857356" y="5214950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1785918" y="5785892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1571604" y="4714884"/>
              <a:ext cx="36000" cy="36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29"/>
          <p:cNvGrpSpPr/>
          <p:nvPr/>
        </p:nvGrpSpPr>
        <p:grpSpPr>
          <a:xfrm>
            <a:off x="2571174" y="5607016"/>
            <a:ext cx="429190" cy="1251008"/>
            <a:chOff x="1428728" y="4714884"/>
            <a:chExt cx="429190" cy="1251008"/>
          </a:xfrm>
        </p:grpSpPr>
        <p:sp>
          <p:nvSpPr>
            <p:cNvPr id="32" name="Овал 31"/>
            <p:cNvSpPr/>
            <p:nvPr/>
          </p:nvSpPr>
          <p:spPr>
            <a:xfrm>
              <a:off x="1428728" y="5857892"/>
              <a:ext cx="108000" cy="108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1714480" y="5429264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1785918" y="5785892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1571604" y="4714884"/>
              <a:ext cx="36000" cy="36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 rot="16200000">
            <a:off x="4286248" y="214290"/>
            <a:ext cx="133352" cy="276228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29124" y="285728"/>
            <a:ext cx="142876" cy="857256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3071802" y="1052432"/>
            <a:ext cx="2928958" cy="1447873"/>
          </a:xfrm>
          <a:custGeom>
            <a:avLst/>
            <a:gdLst>
              <a:gd name="connsiteX0" fmla="*/ 0 w 2928958"/>
              <a:gd name="connsiteY0" fmla="*/ 1357322 h 1357322"/>
              <a:gd name="connsiteX1" fmla="*/ 339331 w 2928958"/>
              <a:gd name="connsiteY1" fmla="*/ 0 h 1357322"/>
              <a:gd name="connsiteX2" fmla="*/ 2589628 w 2928958"/>
              <a:gd name="connsiteY2" fmla="*/ 0 h 1357322"/>
              <a:gd name="connsiteX3" fmla="*/ 2928958 w 2928958"/>
              <a:gd name="connsiteY3" fmla="*/ 1357322 h 1357322"/>
              <a:gd name="connsiteX4" fmla="*/ 0 w 2928958"/>
              <a:gd name="connsiteY4" fmla="*/ 1357322 h 1357322"/>
              <a:gd name="connsiteX0" fmla="*/ 0 w 2928958"/>
              <a:gd name="connsiteY0" fmla="*/ 1370246 h 1370246"/>
              <a:gd name="connsiteX1" fmla="*/ 339331 w 2928958"/>
              <a:gd name="connsiteY1" fmla="*/ 12924 h 1370246"/>
              <a:gd name="connsiteX2" fmla="*/ 361511 w 2928958"/>
              <a:gd name="connsiteY2" fmla="*/ 0 h 1370246"/>
              <a:gd name="connsiteX3" fmla="*/ 2589628 w 2928958"/>
              <a:gd name="connsiteY3" fmla="*/ 12924 h 1370246"/>
              <a:gd name="connsiteX4" fmla="*/ 2928958 w 2928958"/>
              <a:gd name="connsiteY4" fmla="*/ 1370246 h 1370246"/>
              <a:gd name="connsiteX5" fmla="*/ 0 w 2928958"/>
              <a:gd name="connsiteY5" fmla="*/ 1370246 h 1370246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8958" h="1447873">
                <a:moveTo>
                  <a:pt x="0" y="1447873"/>
                </a:moveTo>
                <a:cubicBezTo>
                  <a:pt x="113110" y="995432"/>
                  <a:pt x="149131" y="582093"/>
                  <a:pt x="339331" y="90551"/>
                </a:cubicBezTo>
                <a:lnTo>
                  <a:pt x="361511" y="77627"/>
                </a:lnTo>
                <a:cubicBezTo>
                  <a:pt x="1107724" y="0"/>
                  <a:pt x="1860668" y="4308"/>
                  <a:pt x="2589628" y="90551"/>
                </a:cubicBezTo>
                <a:cubicBezTo>
                  <a:pt x="2825386" y="722542"/>
                  <a:pt x="2815848" y="995432"/>
                  <a:pt x="2928958" y="1447873"/>
                </a:cubicBezTo>
                <a:lnTo>
                  <a:pt x="0" y="1447873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1285852" y="2000240"/>
            <a:ext cx="6643734" cy="2928958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856926" y="964217"/>
            <a:ext cx="3299820" cy="1947565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/>
              <a:t>ЯКОЮ БУКВОЮ ПОЗНАЧАЄТЬСЯ </a:t>
            </a:r>
            <a:r>
              <a:rPr lang="uk-UA" sz="2000" b="1" dirty="0"/>
              <a:t>СИЛА ТИСКУ?</a:t>
            </a:r>
            <a:endParaRPr lang="ru-RU" sz="2000" b="1" dirty="0"/>
          </a:p>
          <a:p>
            <a:pPr algn="ctr"/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71670" y="3000372"/>
            <a:ext cx="857256" cy="649188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  <a:endParaRPr lang="ru-RU" sz="2400" dirty="0"/>
          </a:p>
        </p:txBody>
      </p:sp>
      <p:sp>
        <p:nvSpPr>
          <p:cNvPr id="10" name="TextBox 9">
            <a:hlinkClick r:id="" action="ppaction://noaction">
              <a:snd r:embed="rId4" name="laser.wav"/>
            </a:hlinkClick>
          </p:cNvPr>
          <p:cNvSpPr txBox="1"/>
          <p:nvPr/>
        </p:nvSpPr>
        <p:spPr>
          <a:xfrm>
            <a:off x="3357554" y="3000372"/>
            <a:ext cx="857256" cy="649188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</a:t>
            </a:r>
            <a:endParaRPr lang="ru-RU" sz="2400" dirty="0"/>
          </a:p>
        </p:txBody>
      </p:sp>
      <p:sp>
        <p:nvSpPr>
          <p:cNvPr id="11" name="TextBox 10">
            <a:hlinkClick r:id="" action="ppaction://noaction">
              <a:snd r:embed="rId4" name="laser.wav"/>
            </a:hlinkClick>
          </p:cNvPr>
          <p:cNvSpPr txBox="1"/>
          <p:nvPr/>
        </p:nvSpPr>
        <p:spPr>
          <a:xfrm>
            <a:off x="4714876" y="3000372"/>
            <a:ext cx="857256" cy="649188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</a:t>
            </a:r>
            <a:endParaRPr lang="ru-RU" sz="2400" dirty="0"/>
          </a:p>
        </p:txBody>
      </p:sp>
      <p:sp>
        <p:nvSpPr>
          <p:cNvPr id="12" name="TextBox 11">
            <a:hlinkClick r:id="" action="ppaction://noaction">
              <a:snd r:embed="rId4" name="laser.wav"/>
            </a:hlinkClick>
          </p:cNvPr>
          <p:cNvSpPr txBox="1"/>
          <p:nvPr/>
        </p:nvSpPr>
        <p:spPr>
          <a:xfrm>
            <a:off x="6072198" y="3000372"/>
            <a:ext cx="857256" cy="649188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</a:t>
            </a:r>
            <a:endParaRPr lang="ru-RU" sz="2400" dirty="0"/>
          </a:p>
        </p:txBody>
      </p:sp>
      <p:sp>
        <p:nvSpPr>
          <p:cNvPr id="22" name="Овальная выноска 21"/>
          <p:cNvSpPr/>
          <p:nvPr/>
        </p:nvSpPr>
        <p:spPr>
          <a:xfrm>
            <a:off x="5786446" y="714356"/>
            <a:ext cx="1500198" cy="642942"/>
          </a:xfrm>
          <a:prstGeom prst="wedgeEllipseCallout">
            <a:avLst>
              <a:gd name="adj1" fmla="val 31494"/>
              <a:gd name="adj2" fmla="val 10345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ВІрно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31" name="Рисунок 30" descr="рыбка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29454" y="1214422"/>
            <a:ext cx="1590675" cy="1047750"/>
          </a:xfrm>
          <a:prstGeom prst="rect">
            <a:avLst/>
          </a:prstGeom>
        </p:spPr>
      </p:pic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357958"/>
            <a:ext cx="42862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7858148" y="6611779"/>
            <a:ext cx="12858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n w="3175">
                  <a:solidFill>
                    <a:srgbClr val="006600"/>
                  </a:solidFill>
                </a:ln>
                <a:solidFill>
                  <a:srgbClr val="92D050"/>
                </a:solidFill>
                <a:latin typeface="Century Gothic" pitchFamily="34" charset="0"/>
              </a:rPr>
              <a:t>Елизова Н.А.</a:t>
            </a:r>
            <a:endParaRPr lang="ru-RU" sz="1000" dirty="0">
              <a:ln w="3175">
                <a:solidFill>
                  <a:srgbClr val="006600"/>
                </a:solidFill>
              </a:ln>
              <a:solidFill>
                <a:srgbClr val="92D05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repeatCount="indefinite" fill="hold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/>
          <p:cNvGrpSpPr/>
          <p:nvPr/>
        </p:nvGrpSpPr>
        <p:grpSpPr>
          <a:xfrm>
            <a:off x="7500958" y="5214950"/>
            <a:ext cx="429190" cy="1251008"/>
            <a:chOff x="1428728" y="4714884"/>
            <a:chExt cx="429190" cy="1251008"/>
          </a:xfrm>
        </p:grpSpPr>
        <p:sp>
          <p:nvSpPr>
            <p:cNvPr id="37" name="Овал 36"/>
            <p:cNvSpPr/>
            <p:nvPr/>
          </p:nvSpPr>
          <p:spPr>
            <a:xfrm>
              <a:off x="1428728" y="5857892"/>
              <a:ext cx="108000" cy="108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1714480" y="5429264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1785918" y="5785892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1571604" y="4714884"/>
              <a:ext cx="36000" cy="36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28"/>
          <p:cNvGrpSpPr/>
          <p:nvPr/>
        </p:nvGrpSpPr>
        <p:grpSpPr>
          <a:xfrm>
            <a:off x="1285852" y="500042"/>
            <a:ext cx="571504" cy="1500198"/>
            <a:chOff x="1428728" y="4714884"/>
            <a:chExt cx="571504" cy="1500198"/>
          </a:xfrm>
        </p:grpSpPr>
        <p:sp>
          <p:nvSpPr>
            <p:cNvPr id="42" name="Овал 41"/>
            <p:cNvSpPr/>
            <p:nvPr/>
          </p:nvSpPr>
          <p:spPr>
            <a:xfrm>
              <a:off x="1857356" y="6072206"/>
              <a:ext cx="142876" cy="142876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1428728" y="5857892"/>
              <a:ext cx="108000" cy="108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1714480" y="5429264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857356" y="5214950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1785918" y="5785892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1571604" y="4714884"/>
              <a:ext cx="36000" cy="36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29"/>
          <p:cNvGrpSpPr/>
          <p:nvPr/>
        </p:nvGrpSpPr>
        <p:grpSpPr>
          <a:xfrm>
            <a:off x="2571174" y="5607016"/>
            <a:ext cx="429190" cy="1251008"/>
            <a:chOff x="1428728" y="4714884"/>
            <a:chExt cx="429190" cy="1251008"/>
          </a:xfrm>
        </p:grpSpPr>
        <p:sp>
          <p:nvSpPr>
            <p:cNvPr id="49" name="Овал 48"/>
            <p:cNvSpPr/>
            <p:nvPr/>
          </p:nvSpPr>
          <p:spPr>
            <a:xfrm>
              <a:off x="1428728" y="5857892"/>
              <a:ext cx="108000" cy="108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1714480" y="5429264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1785918" y="5785892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1571604" y="4714884"/>
              <a:ext cx="36000" cy="36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 rot="16200000">
            <a:off x="4286248" y="214290"/>
            <a:ext cx="133352" cy="276228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29124" y="285728"/>
            <a:ext cx="142876" cy="857256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3179802" y="995330"/>
            <a:ext cx="2928958" cy="1447873"/>
          </a:xfrm>
          <a:custGeom>
            <a:avLst/>
            <a:gdLst>
              <a:gd name="connsiteX0" fmla="*/ 0 w 2928958"/>
              <a:gd name="connsiteY0" fmla="*/ 1357322 h 1357322"/>
              <a:gd name="connsiteX1" fmla="*/ 339331 w 2928958"/>
              <a:gd name="connsiteY1" fmla="*/ 0 h 1357322"/>
              <a:gd name="connsiteX2" fmla="*/ 2589628 w 2928958"/>
              <a:gd name="connsiteY2" fmla="*/ 0 h 1357322"/>
              <a:gd name="connsiteX3" fmla="*/ 2928958 w 2928958"/>
              <a:gd name="connsiteY3" fmla="*/ 1357322 h 1357322"/>
              <a:gd name="connsiteX4" fmla="*/ 0 w 2928958"/>
              <a:gd name="connsiteY4" fmla="*/ 1357322 h 1357322"/>
              <a:gd name="connsiteX0" fmla="*/ 0 w 2928958"/>
              <a:gd name="connsiteY0" fmla="*/ 1370246 h 1370246"/>
              <a:gd name="connsiteX1" fmla="*/ 339331 w 2928958"/>
              <a:gd name="connsiteY1" fmla="*/ 12924 h 1370246"/>
              <a:gd name="connsiteX2" fmla="*/ 361511 w 2928958"/>
              <a:gd name="connsiteY2" fmla="*/ 0 h 1370246"/>
              <a:gd name="connsiteX3" fmla="*/ 2589628 w 2928958"/>
              <a:gd name="connsiteY3" fmla="*/ 12924 h 1370246"/>
              <a:gd name="connsiteX4" fmla="*/ 2928958 w 2928958"/>
              <a:gd name="connsiteY4" fmla="*/ 1370246 h 1370246"/>
              <a:gd name="connsiteX5" fmla="*/ 0 w 2928958"/>
              <a:gd name="connsiteY5" fmla="*/ 1370246 h 1370246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8958" h="1447873">
                <a:moveTo>
                  <a:pt x="0" y="1447873"/>
                </a:moveTo>
                <a:cubicBezTo>
                  <a:pt x="113110" y="995432"/>
                  <a:pt x="149131" y="582093"/>
                  <a:pt x="339331" y="90551"/>
                </a:cubicBezTo>
                <a:lnTo>
                  <a:pt x="361511" y="77627"/>
                </a:lnTo>
                <a:cubicBezTo>
                  <a:pt x="1107724" y="0"/>
                  <a:pt x="1860668" y="4308"/>
                  <a:pt x="2589628" y="90551"/>
                </a:cubicBezTo>
                <a:cubicBezTo>
                  <a:pt x="2825386" y="722542"/>
                  <a:pt x="2815848" y="995432"/>
                  <a:pt x="2928958" y="1447873"/>
                </a:cubicBezTo>
                <a:lnTo>
                  <a:pt x="0" y="1447873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1285852" y="2000240"/>
            <a:ext cx="6643734" cy="2928958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786893" y="934260"/>
            <a:ext cx="3392462" cy="1687890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В ЯКИХ ОДИНИЦЯХ ВИМІРЮЄТЬСЯ СИЛА ТИСКУ В СІ</a:t>
            </a:r>
            <a:endParaRPr lang="ru-RU" sz="2400" b="1" dirty="0"/>
          </a:p>
        </p:txBody>
      </p:sp>
      <p:sp>
        <p:nvSpPr>
          <p:cNvPr id="7" name="TextBox 6">
            <a:hlinkClick r:id="" action="ppaction://noaction">
              <a:snd r:embed="rId4" name="laser.wav"/>
            </a:hlinkClick>
          </p:cNvPr>
          <p:cNvSpPr txBox="1"/>
          <p:nvPr/>
        </p:nvSpPr>
        <p:spPr>
          <a:xfrm>
            <a:off x="2071670" y="3000372"/>
            <a:ext cx="857256" cy="649188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dirty="0"/>
              <a:t>с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357554" y="3000372"/>
            <a:ext cx="857256" cy="649188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dirty="0"/>
              <a:t>Н</a:t>
            </a:r>
            <a:endParaRPr lang="ru-RU" sz="2400" dirty="0"/>
          </a:p>
        </p:txBody>
      </p:sp>
      <p:sp>
        <p:nvSpPr>
          <p:cNvPr id="11" name="TextBox 10">
            <a:hlinkClick r:id="" action="ppaction://noaction">
              <a:snd r:embed="rId4" name="laser.wav"/>
            </a:hlinkClick>
          </p:cNvPr>
          <p:cNvSpPr txBox="1"/>
          <p:nvPr/>
        </p:nvSpPr>
        <p:spPr>
          <a:xfrm>
            <a:off x="4714876" y="3000372"/>
            <a:ext cx="857256" cy="649188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Па</a:t>
            </a:r>
            <a:endParaRPr lang="ru-RU" sz="2400" dirty="0"/>
          </a:p>
        </p:txBody>
      </p:sp>
      <p:sp>
        <p:nvSpPr>
          <p:cNvPr id="12" name="TextBox 11">
            <a:hlinkClick r:id="" action="ppaction://noaction">
              <a:snd r:embed="rId4" name="laser.wav"/>
            </a:hlinkClick>
          </p:cNvPr>
          <p:cNvSpPr txBox="1"/>
          <p:nvPr/>
        </p:nvSpPr>
        <p:spPr>
          <a:xfrm>
            <a:off x="6072198" y="3000372"/>
            <a:ext cx="857256" cy="649188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dirty="0"/>
              <a:t>м</a:t>
            </a:r>
            <a:endParaRPr lang="ru-RU" sz="2400" dirty="0"/>
          </a:p>
        </p:txBody>
      </p:sp>
      <p:sp>
        <p:nvSpPr>
          <p:cNvPr id="22" name="Овальная выноска 21"/>
          <p:cNvSpPr/>
          <p:nvPr/>
        </p:nvSpPr>
        <p:spPr>
          <a:xfrm>
            <a:off x="5786446" y="714356"/>
            <a:ext cx="1500198" cy="642942"/>
          </a:xfrm>
          <a:prstGeom prst="wedgeEllipseCallout">
            <a:avLst>
              <a:gd name="adj1" fmla="val 31494"/>
              <a:gd name="adj2" fmla="val 10345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ВІрно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31" name="Рисунок 30" descr="рыбка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29454" y="1214422"/>
            <a:ext cx="1590675" cy="1047750"/>
          </a:xfrm>
          <a:prstGeom prst="rect">
            <a:avLst/>
          </a:prstGeom>
        </p:spPr>
      </p:pic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8572528" y="6357958"/>
            <a:ext cx="42862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7858148" y="6611779"/>
            <a:ext cx="12858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n w="3175">
                  <a:solidFill>
                    <a:srgbClr val="006600"/>
                  </a:solidFill>
                </a:ln>
                <a:solidFill>
                  <a:srgbClr val="92D050"/>
                </a:solidFill>
                <a:latin typeface="Century Gothic" pitchFamily="34" charset="0"/>
              </a:rPr>
              <a:t>Елизова Н.А.</a:t>
            </a:r>
            <a:endParaRPr lang="ru-RU" sz="1000" dirty="0">
              <a:ln w="3175">
                <a:solidFill>
                  <a:srgbClr val="006600"/>
                </a:solidFill>
              </a:ln>
              <a:solidFill>
                <a:srgbClr val="92D05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repeatCount="indefinite" fill="hold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/>
          <p:cNvGrpSpPr/>
          <p:nvPr/>
        </p:nvGrpSpPr>
        <p:grpSpPr>
          <a:xfrm>
            <a:off x="7500958" y="5214950"/>
            <a:ext cx="429190" cy="1251008"/>
            <a:chOff x="1428728" y="4714884"/>
            <a:chExt cx="429190" cy="1251008"/>
          </a:xfrm>
        </p:grpSpPr>
        <p:sp>
          <p:nvSpPr>
            <p:cNvPr id="37" name="Овал 36"/>
            <p:cNvSpPr/>
            <p:nvPr/>
          </p:nvSpPr>
          <p:spPr>
            <a:xfrm>
              <a:off x="1428728" y="5857892"/>
              <a:ext cx="108000" cy="108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1714480" y="5429264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1785918" y="5785892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1571604" y="4714884"/>
              <a:ext cx="36000" cy="36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28"/>
          <p:cNvGrpSpPr/>
          <p:nvPr/>
        </p:nvGrpSpPr>
        <p:grpSpPr>
          <a:xfrm>
            <a:off x="1285852" y="500042"/>
            <a:ext cx="571504" cy="1500198"/>
            <a:chOff x="1428728" y="4714884"/>
            <a:chExt cx="571504" cy="1500198"/>
          </a:xfrm>
        </p:grpSpPr>
        <p:sp>
          <p:nvSpPr>
            <p:cNvPr id="42" name="Овал 41"/>
            <p:cNvSpPr/>
            <p:nvPr/>
          </p:nvSpPr>
          <p:spPr>
            <a:xfrm>
              <a:off x="1857356" y="6072206"/>
              <a:ext cx="142876" cy="142876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1428728" y="5857892"/>
              <a:ext cx="108000" cy="108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1714480" y="5429264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857356" y="5214950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1785918" y="5785892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1571604" y="4714884"/>
              <a:ext cx="36000" cy="36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29"/>
          <p:cNvGrpSpPr/>
          <p:nvPr/>
        </p:nvGrpSpPr>
        <p:grpSpPr>
          <a:xfrm>
            <a:off x="2571174" y="5607016"/>
            <a:ext cx="429190" cy="1251008"/>
            <a:chOff x="1428728" y="4714884"/>
            <a:chExt cx="429190" cy="1251008"/>
          </a:xfrm>
        </p:grpSpPr>
        <p:sp>
          <p:nvSpPr>
            <p:cNvPr id="49" name="Овал 48"/>
            <p:cNvSpPr/>
            <p:nvPr/>
          </p:nvSpPr>
          <p:spPr>
            <a:xfrm>
              <a:off x="1428728" y="5857892"/>
              <a:ext cx="108000" cy="108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1714480" y="5429264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1785918" y="5785892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1571604" y="4714884"/>
              <a:ext cx="36000" cy="36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 rot="16200000">
            <a:off x="4286248" y="214290"/>
            <a:ext cx="133352" cy="276228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29124" y="285728"/>
            <a:ext cx="142876" cy="857256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3071802" y="1052432"/>
            <a:ext cx="2928958" cy="1447873"/>
          </a:xfrm>
          <a:custGeom>
            <a:avLst/>
            <a:gdLst>
              <a:gd name="connsiteX0" fmla="*/ 0 w 2928958"/>
              <a:gd name="connsiteY0" fmla="*/ 1357322 h 1357322"/>
              <a:gd name="connsiteX1" fmla="*/ 339331 w 2928958"/>
              <a:gd name="connsiteY1" fmla="*/ 0 h 1357322"/>
              <a:gd name="connsiteX2" fmla="*/ 2589628 w 2928958"/>
              <a:gd name="connsiteY2" fmla="*/ 0 h 1357322"/>
              <a:gd name="connsiteX3" fmla="*/ 2928958 w 2928958"/>
              <a:gd name="connsiteY3" fmla="*/ 1357322 h 1357322"/>
              <a:gd name="connsiteX4" fmla="*/ 0 w 2928958"/>
              <a:gd name="connsiteY4" fmla="*/ 1357322 h 1357322"/>
              <a:gd name="connsiteX0" fmla="*/ 0 w 2928958"/>
              <a:gd name="connsiteY0" fmla="*/ 1370246 h 1370246"/>
              <a:gd name="connsiteX1" fmla="*/ 339331 w 2928958"/>
              <a:gd name="connsiteY1" fmla="*/ 12924 h 1370246"/>
              <a:gd name="connsiteX2" fmla="*/ 361511 w 2928958"/>
              <a:gd name="connsiteY2" fmla="*/ 0 h 1370246"/>
              <a:gd name="connsiteX3" fmla="*/ 2589628 w 2928958"/>
              <a:gd name="connsiteY3" fmla="*/ 12924 h 1370246"/>
              <a:gd name="connsiteX4" fmla="*/ 2928958 w 2928958"/>
              <a:gd name="connsiteY4" fmla="*/ 1370246 h 1370246"/>
              <a:gd name="connsiteX5" fmla="*/ 0 w 2928958"/>
              <a:gd name="connsiteY5" fmla="*/ 1370246 h 1370246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8958" h="1447873">
                <a:moveTo>
                  <a:pt x="0" y="1447873"/>
                </a:moveTo>
                <a:cubicBezTo>
                  <a:pt x="113110" y="995432"/>
                  <a:pt x="149131" y="582093"/>
                  <a:pt x="339331" y="90551"/>
                </a:cubicBezTo>
                <a:lnTo>
                  <a:pt x="361511" y="77627"/>
                </a:lnTo>
                <a:cubicBezTo>
                  <a:pt x="1107724" y="0"/>
                  <a:pt x="1860668" y="4308"/>
                  <a:pt x="2589628" y="90551"/>
                </a:cubicBezTo>
                <a:cubicBezTo>
                  <a:pt x="2825386" y="722542"/>
                  <a:pt x="2815848" y="995432"/>
                  <a:pt x="2928958" y="1447873"/>
                </a:cubicBezTo>
                <a:lnTo>
                  <a:pt x="0" y="1447873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1285852" y="2000240"/>
            <a:ext cx="6643734" cy="2928958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679174" y="759098"/>
            <a:ext cx="3393024" cy="1687890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В ЯКИХ ОДИНИЦЯХ ВИМІРЮЄТЬСЯ </a:t>
            </a:r>
            <a:r>
              <a:rPr lang="uk-UA" sz="2400" b="1" dirty="0" smtClean="0"/>
              <a:t> ТИСК </a:t>
            </a:r>
            <a:r>
              <a:rPr lang="uk-UA" sz="2400" b="1" dirty="0"/>
              <a:t>В СІ</a:t>
            </a:r>
            <a:endParaRPr lang="ru-RU" sz="2400" b="1" dirty="0"/>
          </a:p>
        </p:txBody>
      </p:sp>
      <p:sp>
        <p:nvSpPr>
          <p:cNvPr id="7" name="TextBox 6">
            <a:hlinkClick r:id="" action="ppaction://noaction">
              <a:snd r:embed="rId4" name="laser.wav"/>
            </a:hlinkClick>
          </p:cNvPr>
          <p:cNvSpPr txBox="1"/>
          <p:nvPr/>
        </p:nvSpPr>
        <p:spPr>
          <a:xfrm>
            <a:off x="2071670" y="3000372"/>
            <a:ext cx="857256" cy="649188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dirty="0"/>
              <a:t>М</a:t>
            </a:r>
            <a:endParaRPr lang="ru-RU" sz="2400" dirty="0"/>
          </a:p>
        </p:txBody>
      </p:sp>
      <p:sp>
        <p:nvSpPr>
          <p:cNvPr id="10" name="TextBox 9">
            <a:hlinkClick r:id="" action="ppaction://noaction">
              <a:snd r:embed="rId4" name="laser.wav"/>
            </a:hlinkClick>
          </p:cNvPr>
          <p:cNvSpPr txBox="1"/>
          <p:nvPr/>
        </p:nvSpPr>
        <p:spPr>
          <a:xfrm>
            <a:off x="3357554" y="3000372"/>
            <a:ext cx="857256" cy="649188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dirty="0"/>
              <a:t>Н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14876" y="3000372"/>
            <a:ext cx="857256" cy="649188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Па</a:t>
            </a:r>
            <a:endParaRPr lang="ru-RU" sz="2400" dirty="0"/>
          </a:p>
        </p:txBody>
      </p:sp>
      <p:sp>
        <p:nvSpPr>
          <p:cNvPr id="12" name="TextBox 11">
            <a:hlinkClick r:id="" action="ppaction://noaction">
              <a:snd r:embed="rId4" name="laser.wav"/>
            </a:hlinkClick>
          </p:cNvPr>
          <p:cNvSpPr txBox="1"/>
          <p:nvPr/>
        </p:nvSpPr>
        <p:spPr>
          <a:xfrm>
            <a:off x="6072198" y="3000372"/>
            <a:ext cx="857256" cy="649188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dirty="0"/>
              <a:t>С</a:t>
            </a:r>
            <a:endParaRPr lang="ru-RU" sz="2400" dirty="0"/>
          </a:p>
        </p:txBody>
      </p:sp>
      <p:sp>
        <p:nvSpPr>
          <p:cNvPr id="22" name="Овальная выноска 21"/>
          <p:cNvSpPr/>
          <p:nvPr/>
        </p:nvSpPr>
        <p:spPr>
          <a:xfrm>
            <a:off x="5786446" y="714356"/>
            <a:ext cx="1500198" cy="642942"/>
          </a:xfrm>
          <a:prstGeom prst="wedgeEllipseCallout">
            <a:avLst>
              <a:gd name="adj1" fmla="val 31494"/>
              <a:gd name="adj2" fmla="val 10345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ВІрно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31" name="Рисунок 30" descr="рыбка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29454" y="1214422"/>
            <a:ext cx="1590675" cy="1047750"/>
          </a:xfrm>
          <a:prstGeom prst="rect">
            <a:avLst/>
          </a:prstGeom>
        </p:spPr>
      </p:pic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8572528" y="6357958"/>
            <a:ext cx="42862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7858148" y="6611779"/>
            <a:ext cx="12858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n w="3175">
                  <a:solidFill>
                    <a:srgbClr val="006600"/>
                  </a:solidFill>
                </a:ln>
                <a:solidFill>
                  <a:srgbClr val="92D050"/>
                </a:solidFill>
                <a:latin typeface="Century Gothic" pitchFamily="34" charset="0"/>
              </a:rPr>
              <a:t>Елизова Н.А.</a:t>
            </a:r>
            <a:endParaRPr lang="ru-RU" sz="1000" dirty="0">
              <a:ln w="3175">
                <a:solidFill>
                  <a:srgbClr val="006600"/>
                </a:solidFill>
              </a:ln>
              <a:solidFill>
                <a:srgbClr val="92D05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repeatCount="indefinite" fill="hold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7500958" y="5214950"/>
            <a:ext cx="429190" cy="1251008"/>
            <a:chOff x="1428728" y="4714884"/>
            <a:chExt cx="429190" cy="1251008"/>
          </a:xfrm>
        </p:grpSpPr>
        <p:sp>
          <p:nvSpPr>
            <p:cNvPr id="37" name="Овал 36"/>
            <p:cNvSpPr/>
            <p:nvPr/>
          </p:nvSpPr>
          <p:spPr>
            <a:xfrm>
              <a:off x="1428728" y="5857892"/>
              <a:ext cx="108000" cy="108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1714480" y="5429264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1785918" y="5785892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1571604" y="4714884"/>
              <a:ext cx="36000" cy="36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28"/>
          <p:cNvGrpSpPr/>
          <p:nvPr/>
        </p:nvGrpSpPr>
        <p:grpSpPr>
          <a:xfrm>
            <a:off x="1285852" y="500042"/>
            <a:ext cx="571504" cy="1500198"/>
            <a:chOff x="1428728" y="4714884"/>
            <a:chExt cx="571504" cy="1500198"/>
          </a:xfrm>
        </p:grpSpPr>
        <p:sp>
          <p:nvSpPr>
            <p:cNvPr id="42" name="Овал 41"/>
            <p:cNvSpPr/>
            <p:nvPr/>
          </p:nvSpPr>
          <p:spPr>
            <a:xfrm>
              <a:off x="1857356" y="6072206"/>
              <a:ext cx="142876" cy="142876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1428728" y="5857892"/>
              <a:ext cx="108000" cy="108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1714480" y="5429264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857356" y="5214950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1785918" y="5785892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1571604" y="4714884"/>
              <a:ext cx="36000" cy="36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29"/>
          <p:cNvGrpSpPr/>
          <p:nvPr/>
        </p:nvGrpSpPr>
        <p:grpSpPr>
          <a:xfrm>
            <a:off x="2571174" y="5607016"/>
            <a:ext cx="429190" cy="1251008"/>
            <a:chOff x="1428728" y="4714884"/>
            <a:chExt cx="429190" cy="1251008"/>
          </a:xfrm>
        </p:grpSpPr>
        <p:sp>
          <p:nvSpPr>
            <p:cNvPr id="49" name="Овал 48"/>
            <p:cNvSpPr/>
            <p:nvPr/>
          </p:nvSpPr>
          <p:spPr>
            <a:xfrm>
              <a:off x="1428728" y="5857892"/>
              <a:ext cx="108000" cy="108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1714480" y="5429264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1785918" y="5785892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1571604" y="4714884"/>
              <a:ext cx="36000" cy="36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 rot="16200000">
            <a:off x="4286248" y="214290"/>
            <a:ext cx="133352" cy="276228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29124" y="285728"/>
            <a:ext cx="142876" cy="857256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3071802" y="1052432"/>
            <a:ext cx="2928958" cy="1447873"/>
          </a:xfrm>
          <a:custGeom>
            <a:avLst/>
            <a:gdLst>
              <a:gd name="connsiteX0" fmla="*/ 0 w 2928958"/>
              <a:gd name="connsiteY0" fmla="*/ 1357322 h 1357322"/>
              <a:gd name="connsiteX1" fmla="*/ 339331 w 2928958"/>
              <a:gd name="connsiteY1" fmla="*/ 0 h 1357322"/>
              <a:gd name="connsiteX2" fmla="*/ 2589628 w 2928958"/>
              <a:gd name="connsiteY2" fmla="*/ 0 h 1357322"/>
              <a:gd name="connsiteX3" fmla="*/ 2928958 w 2928958"/>
              <a:gd name="connsiteY3" fmla="*/ 1357322 h 1357322"/>
              <a:gd name="connsiteX4" fmla="*/ 0 w 2928958"/>
              <a:gd name="connsiteY4" fmla="*/ 1357322 h 1357322"/>
              <a:gd name="connsiteX0" fmla="*/ 0 w 2928958"/>
              <a:gd name="connsiteY0" fmla="*/ 1370246 h 1370246"/>
              <a:gd name="connsiteX1" fmla="*/ 339331 w 2928958"/>
              <a:gd name="connsiteY1" fmla="*/ 12924 h 1370246"/>
              <a:gd name="connsiteX2" fmla="*/ 361511 w 2928958"/>
              <a:gd name="connsiteY2" fmla="*/ 0 h 1370246"/>
              <a:gd name="connsiteX3" fmla="*/ 2589628 w 2928958"/>
              <a:gd name="connsiteY3" fmla="*/ 12924 h 1370246"/>
              <a:gd name="connsiteX4" fmla="*/ 2928958 w 2928958"/>
              <a:gd name="connsiteY4" fmla="*/ 1370246 h 1370246"/>
              <a:gd name="connsiteX5" fmla="*/ 0 w 2928958"/>
              <a:gd name="connsiteY5" fmla="*/ 1370246 h 1370246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8958" h="1447873">
                <a:moveTo>
                  <a:pt x="0" y="1447873"/>
                </a:moveTo>
                <a:cubicBezTo>
                  <a:pt x="113110" y="995432"/>
                  <a:pt x="149131" y="582093"/>
                  <a:pt x="339331" y="90551"/>
                </a:cubicBezTo>
                <a:lnTo>
                  <a:pt x="361511" y="77627"/>
                </a:lnTo>
                <a:cubicBezTo>
                  <a:pt x="1107724" y="0"/>
                  <a:pt x="1860668" y="4308"/>
                  <a:pt x="2589628" y="90551"/>
                </a:cubicBezTo>
                <a:cubicBezTo>
                  <a:pt x="2825386" y="722542"/>
                  <a:pt x="2815848" y="995432"/>
                  <a:pt x="2928958" y="1447873"/>
                </a:cubicBezTo>
                <a:lnTo>
                  <a:pt x="0" y="1447873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1285852" y="2000240"/>
            <a:ext cx="6643734" cy="2928958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14116" y="1072108"/>
            <a:ext cx="2572330" cy="1341656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/>
              <a:t>Ф</a:t>
            </a:r>
            <a:r>
              <a:rPr lang="uk-UA" sz="2800" b="1" dirty="0" smtClean="0"/>
              <a:t>ОРМУЛА ТИСКУ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57356" y="3000372"/>
            <a:ext cx="1071570" cy="649188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!1</a:t>
            </a:r>
            <a:endParaRPr lang="ru-RU" sz="2400" dirty="0"/>
          </a:p>
        </p:txBody>
      </p:sp>
      <p:sp>
        <p:nvSpPr>
          <p:cNvPr id="10" name="TextBox 9">
            <a:hlinkClick r:id="" action="ppaction://noaction">
              <a:snd r:embed="rId4" name="laser.wav"/>
            </a:hlinkClick>
          </p:cNvPr>
          <p:cNvSpPr txBox="1"/>
          <p:nvPr/>
        </p:nvSpPr>
        <p:spPr>
          <a:xfrm>
            <a:off x="3357554" y="3000372"/>
            <a:ext cx="857256" cy="720000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11" name="TextBox 10">
            <a:hlinkClick r:id="" action="ppaction://noaction">
              <a:snd r:embed="rId4" name="laser.wav"/>
            </a:hlinkClick>
          </p:cNvPr>
          <p:cNvSpPr txBox="1"/>
          <p:nvPr/>
        </p:nvSpPr>
        <p:spPr>
          <a:xfrm>
            <a:off x="4714876" y="3000372"/>
            <a:ext cx="857256" cy="720000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12" name="TextBox 11">
            <a:hlinkClick r:id="" action="ppaction://noaction">
              <a:snd r:embed="rId4" name="laser.wav"/>
            </a:hlinkClick>
          </p:cNvPr>
          <p:cNvSpPr txBox="1"/>
          <p:nvPr/>
        </p:nvSpPr>
        <p:spPr>
          <a:xfrm>
            <a:off x="6072198" y="3000372"/>
            <a:ext cx="857256" cy="720000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22" name="Овальная выноска 21"/>
          <p:cNvSpPr/>
          <p:nvPr/>
        </p:nvSpPr>
        <p:spPr>
          <a:xfrm>
            <a:off x="5786446" y="714356"/>
            <a:ext cx="1500198" cy="642942"/>
          </a:xfrm>
          <a:prstGeom prst="wedgeEllipseCallout">
            <a:avLst>
              <a:gd name="adj1" fmla="val 31494"/>
              <a:gd name="adj2" fmla="val 10345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ВІрно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31" name="Рисунок 30" descr="рыбка.jpg">
            <a:hlinkClick r:id="" action="ppaction://noaction">
              <a:snd r:embed="rId5" name="suction.wav"/>
            </a:hlinkClick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29454" y="1214422"/>
            <a:ext cx="1590675" cy="1047750"/>
          </a:xfrm>
          <a:prstGeom prst="rect">
            <a:avLst/>
          </a:prstGeom>
        </p:spPr>
      </p:pic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357958"/>
            <a:ext cx="42862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7858148" y="6611779"/>
            <a:ext cx="12858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n w="3175">
                  <a:solidFill>
                    <a:srgbClr val="006600"/>
                  </a:solidFill>
                </a:ln>
                <a:solidFill>
                  <a:srgbClr val="92D050"/>
                </a:solidFill>
                <a:latin typeface="Century Gothic" pitchFamily="34" charset="0"/>
              </a:rPr>
              <a:t>Елизова Н.А.</a:t>
            </a:r>
            <a:endParaRPr lang="ru-RU" sz="1000" dirty="0">
              <a:ln w="3175">
                <a:solidFill>
                  <a:srgbClr val="006600"/>
                </a:solidFill>
              </a:ln>
              <a:solidFill>
                <a:srgbClr val="92D050"/>
              </a:solidFill>
              <a:latin typeface="Century Gothic" pitchFamily="34" charset="0"/>
            </a:endParaRPr>
          </a:p>
        </p:txBody>
      </p:sp>
      <p:pic>
        <p:nvPicPr>
          <p:cNvPr id="1028" name="Picture 4" descr="Картинки по запросу &quot;КАРТИНКА ФІЗИЧНІ ФОРМУЛИ ТИСК СИЛА ТИСКУ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635" y="2923858"/>
            <a:ext cx="999008" cy="79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Картинки по запросу &quot;КАРТИНКА ФОРМУЛА СИЛИ ДАВЛЕНИЯ&quot;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7" t="67536" r="6026" b="14614"/>
          <a:stretch/>
        </p:blipFill>
        <p:spPr bwMode="auto">
          <a:xfrm>
            <a:off x="3261616" y="3017333"/>
            <a:ext cx="1007309" cy="54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Картинки по запросу &quot;КАРТИНКА ФОРМУЛА СИЛИ ДАВЛЕНИЯ&quot;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860" y="3057002"/>
            <a:ext cx="1084623" cy="601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Картинки по запросу &quot;КАРТИНКА ФОРМУЛА СИЛИ ДАВЛЕНИЯ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93" y="2923983"/>
            <a:ext cx="1144266" cy="86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repeatCount="indefinite" fill="hold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/>
          <p:cNvGrpSpPr/>
          <p:nvPr/>
        </p:nvGrpSpPr>
        <p:grpSpPr>
          <a:xfrm>
            <a:off x="7500958" y="5214950"/>
            <a:ext cx="429190" cy="1251008"/>
            <a:chOff x="1428728" y="4714884"/>
            <a:chExt cx="429190" cy="1251008"/>
          </a:xfrm>
        </p:grpSpPr>
        <p:sp>
          <p:nvSpPr>
            <p:cNvPr id="38" name="Овал 37"/>
            <p:cNvSpPr/>
            <p:nvPr/>
          </p:nvSpPr>
          <p:spPr>
            <a:xfrm>
              <a:off x="1428728" y="5857892"/>
              <a:ext cx="108000" cy="108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1714480" y="5429264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1785918" y="5785892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1571604" y="4714884"/>
              <a:ext cx="36000" cy="36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28"/>
          <p:cNvGrpSpPr/>
          <p:nvPr/>
        </p:nvGrpSpPr>
        <p:grpSpPr>
          <a:xfrm>
            <a:off x="1285852" y="500042"/>
            <a:ext cx="571504" cy="1500198"/>
            <a:chOff x="1428728" y="4714884"/>
            <a:chExt cx="571504" cy="1500198"/>
          </a:xfrm>
        </p:grpSpPr>
        <p:sp>
          <p:nvSpPr>
            <p:cNvPr id="43" name="Овал 42"/>
            <p:cNvSpPr/>
            <p:nvPr/>
          </p:nvSpPr>
          <p:spPr>
            <a:xfrm>
              <a:off x="1857356" y="6072206"/>
              <a:ext cx="142876" cy="142876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1428728" y="5857892"/>
              <a:ext cx="108000" cy="108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714480" y="5429264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1857356" y="5214950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1785918" y="5785892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1571604" y="4714884"/>
              <a:ext cx="36000" cy="36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Группа 29"/>
          <p:cNvGrpSpPr/>
          <p:nvPr/>
        </p:nvGrpSpPr>
        <p:grpSpPr>
          <a:xfrm>
            <a:off x="2571174" y="5607016"/>
            <a:ext cx="429190" cy="1251008"/>
            <a:chOff x="1428728" y="4714884"/>
            <a:chExt cx="429190" cy="1251008"/>
          </a:xfrm>
        </p:grpSpPr>
        <p:sp>
          <p:nvSpPr>
            <p:cNvPr id="50" name="Овал 49"/>
            <p:cNvSpPr/>
            <p:nvPr/>
          </p:nvSpPr>
          <p:spPr>
            <a:xfrm>
              <a:off x="1428728" y="5857892"/>
              <a:ext cx="108000" cy="108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1714480" y="5429264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1785918" y="5785892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1571604" y="4714884"/>
              <a:ext cx="36000" cy="36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 rot="16200000">
            <a:off x="4286248" y="214290"/>
            <a:ext cx="133352" cy="276228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29124" y="285728"/>
            <a:ext cx="142876" cy="857256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3071802" y="1052432"/>
            <a:ext cx="2928958" cy="1447873"/>
          </a:xfrm>
          <a:custGeom>
            <a:avLst/>
            <a:gdLst>
              <a:gd name="connsiteX0" fmla="*/ 0 w 2928958"/>
              <a:gd name="connsiteY0" fmla="*/ 1357322 h 1357322"/>
              <a:gd name="connsiteX1" fmla="*/ 339331 w 2928958"/>
              <a:gd name="connsiteY1" fmla="*/ 0 h 1357322"/>
              <a:gd name="connsiteX2" fmla="*/ 2589628 w 2928958"/>
              <a:gd name="connsiteY2" fmla="*/ 0 h 1357322"/>
              <a:gd name="connsiteX3" fmla="*/ 2928958 w 2928958"/>
              <a:gd name="connsiteY3" fmla="*/ 1357322 h 1357322"/>
              <a:gd name="connsiteX4" fmla="*/ 0 w 2928958"/>
              <a:gd name="connsiteY4" fmla="*/ 1357322 h 1357322"/>
              <a:gd name="connsiteX0" fmla="*/ 0 w 2928958"/>
              <a:gd name="connsiteY0" fmla="*/ 1370246 h 1370246"/>
              <a:gd name="connsiteX1" fmla="*/ 339331 w 2928958"/>
              <a:gd name="connsiteY1" fmla="*/ 12924 h 1370246"/>
              <a:gd name="connsiteX2" fmla="*/ 361511 w 2928958"/>
              <a:gd name="connsiteY2" fmla="*/ 0 h 1370246"/>
              <a:gd name="connsiteX3" fmla="*/ 2589628 w 2928958"/>
              <a:gd name="connsiteY3" fmla="*/ 12924 h 1370246"/>
              <a:gd name="connsiteX4" fmla="*/ 2928958 w 2928958"/>
              <a:gd name="connsiteY4" fmla="*/ 1370246 h 1370246"/>
              <a:gd name="connsiteX5" fmla="*/ 0 w 2928958"/>
              <a:gd name="connsiteY5" fmla="*/ 1370246 h 1370246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8958" h="1447873">
                <a:moveTo>
                  <a:pt x="0" y="1447873"/>
                </a:moveTo>
                <a:cubicBezTo>
                  <a:pt x="113110" y="995432"/>
                  <a:pt x="149131" y="582093"/>
                  <a:pt x="339331" y="90551"/>
                </a:cubicBezTo>
                <a:lnTo>
                  <a:pt x="361511" y="77627"/>
                </a:lnTo>
                <a:cubicBezTo>
                  <a:pt x="1107724" y="0"/>
                  <a:pt x="1860668" y="4308"/>
                  <a:pt x="2589628" y="90551"/>
                </a:cubicBezTo>
                <a:cubicBezTo>
                  <a:pt x="2825386" y="722542"/>
                  <a:pt x="2815848" y="995432"/>
                  <a:pt x="2928958" y="1447873"/>
                </a:cubicBezTo>
                <a:lnTo>
                  <a:pt x="0" y="1447873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1285852" y="2000240"/>
            <a:ext cx="6643734" cy="2928958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994238" y="1022218"/>
            <a:ext cx="3163330" cy="1168539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ФОРМУЛА ТИСКУ РІДИНИ АБО ГАЗУ</a:t>
            </a:r>
            <a:endParaRPr lang="ru-RU" sz="2400" b="1" dirty="0"/>
          </a:p>
        </p:txBody>
      </p:sp>
      <p:sp>
        <p:nvSpPr>
          <p:cNvPr id="7" name="TextBox 6">
            <a:hlinkClick r:id="" action="ppaction://noaction">
              <a:snd r:embed="rId4" name="laser.wav"/>
            </a:hlinkClick>
          </p:cNvPr>
          <p:cNvSpPr txBox="1"/>
          <p:nvPr/>
        </p:nvSpPr>
        <p:spPr>
          <a:xfrm>
            <a:off x="2071670" y="3000372"/>
            <a:ext cx="857256" cy="720000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10" name="TextBox 9">
            <a:hlinkClick r:id="" action="ppaction://noaction">
              <a:snd r:embed="rId4" name="laser.wav"/>
            </a:hlinkClick>
          </p:cNvPr>
          <p:cNvSpPr txBox="1"/>
          <p:nvPr/>
        </p:nvSpPr>
        <p:spPr>
          <a:xfrm>
            <a:off x="3357554" y="3000372"/>
            <a:ext cx="857256" cy="720000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11" name="TextBox 10">
            <a:hlinkClick r:id="" action="ppaction://noaction">
              <a:snd r:embed="rId4" name="laser.wav"/>
            </a:hlinkClick>
          </p:cNvPr>
          <p:cNvSpPr txBox="1"/>
          <p:nvPr/>
        </p:nvSpPr>
        <p:spPr>
          <a:xfrm>
            <a:off x="4714876" y="3000372"/>
            <a:ext cx="857256" cy="720000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072198" y="3000372"/>
            <a:ext cx="857256" cy="720000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!4</a:t>
            </a:r>
            <a:endParaRPr lang="ru-RU" sz="2400" dirty="0"/>
          </a:p>
        </p:txBody>
      </p:sp>
      <p:sp>
        <p:nvSpPr>
          <p:cNvPr id="22" name="Овальная выноска 21"/>
          <p:cNvSpPr/>
          <p:nvPr/>
        </p:nvSpPr>
        <p:spPr>
          <a:xfrm>
            <a:off x="5786446" y="714356"/>
            <a:ext cx="1500198" cy="642942"/>
          </a:xfrm>
          <a:prstGeom prst="wedgeEllipseCallout">
            <a:avLst>
              <a:gd name="adj1" fmla="val 31494"/>
              <a:gd name="adj2" fmla="val 10345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ВІрно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31" name="Рисунок 30" descr="рыбка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16" y="1285860"/>
            <a:ext cx="1590675" cy="1047750"/>
          </a:xfrm>
          <a:prstGeom prst="rect">
            <a:avLst/>
          </a:prstGeom>
        </p:spPr>
      </p:pic>
      <p:sp>
        <p:nvSpPr>
          <p:cNvPr id="29" name="Управляющая кнопка: домой 28">
            <a:hlinkClick r:id="rId6" action="ppaction://hlinksldjump" highlightClick="1"/>
          </p:cNvPr>
          <p:cNvSpPr/>
          <p:nvPr/>
        </p:nvSpPr>
        <p:spPr>
          <a:xfrm>
            <a:off x="8643966" y="6286520"/>
            <a:ext cx="360000" cy="360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7858148" y="6611779"/>
            <a:ext cx="12858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n w="3175">
                  <a:solidFill>
                    <a:srgbClr val="006600"/>
                  </a:solidFill>
                </a:ln>
                <a:solidFill>
                  <a:srgbClr val="92D050"/>
                </a:solidFill>
                <a:latin typeface="Century Gothic" pitchFamily="34" charset="0"/>
              </a:rPr>
              <a:t>Елизова Н.А.</a:t>
            </a:r>
            <a:endParaRPr lang="ru-RU" sz="1000" dirty="0">
              <a:ln w="3175">
                <a:solidFill>
                  <a:srgbClr val="006600"/>
                </a:solidFill>
              </a:ln>
              <a:solidFill>
                <a:srgbClr val="92D050"/>
              </a:solidFill>
              <a:latin typeface="Century Gothic" pitchFamily="34" charset="0"/>
            </a:endParaRPr>
          </a:p>
        </p:txBody>
      </p:sp>
      <p:sp>
        <p:nvSpPr>
          <p:cNvPr id="37" name="Управляющая кнопка: далее 36">
            <a:hlinkClick r:id="" action="ppaction://hlinkshowjump?jump=nextslide" highlightClick="1"/>
          </p:cNvPr>
          <p:cNvSpPr/>
          <p:nvPr/>
        </p:nvSpPr>
        <p:spPr>
          <a:xfrm>
            <a:off x="8643966" y="5786454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Picture 14" descr="Картинки по запросу &quot;КАРТИНКА ФОРМУЛА СИЛИ ДАВЛЕНИЯ&quot;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7" t="67536" r="6026" b="14614"/>
          <a:stretch/>
        </p:blipFill>
        <p:spPr bwMode="auto">
          <a:xfrm>
            <a:off x="3282527" y="3138565"/>
            <a:ext cx="1007309" cy="54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Картинки по запросу &quot;КАРТИНКА ФІЗИЧНІ ФОРМУЛИ ТИСК СИЛА ТИСКУ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950" y="3000372"/>
            <a:ext cx="999008" cy="79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Картинки по запросу &quot;КАРТИНКА ФОРМУЛА СИЛИ ДАВЛЕНИЯ&quot;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321" y="3110199"/>
            <a:ext cx="1320199" cy="55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6" descr="Картинки по запросу &quot;КАРТИНКА ФОРМУЛА СИЛИ ДАВЛЕНИЯ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818" y="2941140"/>
            <a:ext cx="1144266" cy="86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repeatCount="indefinite" fill="hold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/>
          <p:cNvGrpSpPr/>
          <p:nvPr/>
        </p:nvGrpSpPr>
        <p:grpSpPr>
          <a:xfrm>
            <a:off x="7500958" y="5214950"/>
            <a:ext cx="429190" cy="1251008"/>
            <a:chOff x="1428728" y="4714884"/>
            <a:chExt cx="429190" cy="1251008"/>
          </a:xfrm>
        </p:grpSpPr>
        <p:sp>
          <p:nvSpPr>
            <p:cNvPr id="38" name="Овал 37"/>
            <p:cNvSpPr/>
            <p:nvPr/>
          </p:nvSpPr>
          <p:spPr>
            <a:xfrm>
              <a:off x="1428728" y="5857892"/>
              <a:ext cx="108000" cy="108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1714480" y="5429264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1785918" y="5785892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1571604" y="4714884"/>
              <a:ext cx="36000" cy="36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28"/>
          <p:cNvGrpSpPr/>
          <p:nvPr/>
        </p:nvGrpSpPr>
        <p:grpSpPr>
          <a:xfrm>
            <a:off x="1285852" y="500042"/>
            <a:ext cx="571504" cy="1500198"/>
            <a:chOff x="1428728" y="4714884"/>
            <a:chExt cx="571504" cy="1500198"/>
          </a:xfrm>
        </p:grpSpPr>
        <p:sp>
          <p:nvSpPr>
            <p:cNvPr id="43" name="Овал 42"/>
            <p:cNvSpPr/>
            <p:nvPr/>
          </p:nvSpPr>
          <p:spPr>
            <a:xfrm>
              <a:off x="1857356" y="6072206"/>
              <a:ext cx="142876" cy="142876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1428728" y="5857892"/>
              <a:ext cx="108000" cy="108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714480" y="5429264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1857356" y="5214950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1785918" y="5785892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1571604" y="4714884"/>
              <a:ext cx="36000" cy="36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Группа 29"/>
          <p:cNvGrpSpPr/>
          <p:nvPr/>
        </p:nvGrpSpPr>
        <p:grpSpPr>
          <a:xfrm>
            <a:off x="2571174" y="5607016"/>
            <a:ext cx="429190" cy="1251008"/>
            <a:chOff x="1428728" y="4714884"/>
            <a:chExt cx="429190" cy="1251008"/>
          </a:xfrm>
        </p:grpSpPr>
        <p:sp>
          <p:nvSpPr>
            <p:cNvPr id="50" name="Овал 49"/>
            <p:cNvSpPr/>
            <p:nvPr/>
          </p:nvSpPr>
          <p:spPr>
            <a:xfrm>
              <a:off x="1428728" y="5857892"/>
              <a:ext cx="108000" cy="108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1714480" y="5429264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1785918" y="5785892"/>
              <a:ext cx="72000" cy="72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1571604" y="4714884"/>
              <a:ext cx="36000" cy="36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 rot="16200000">
            <a:off x="4286248" y="214290"/>
            <a:ext cx="133352" cy="276228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29124" y="285728"/>
            <a:ext cx="142876" cy="857256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3071802" y="1052432"/>
            <a:ext cx="2928958" cy="1447873"/>
          </a:xfrm>
          <a:custGeom>
            <a:avLst/>
            <a:gdLst>
              <a:gd name="connsiteX0" fmla="*/ 0 w 2928958"/>
              <a:gd name="connsiteY0" fmla="*/ 1357322 h 1357322"/>
              <a:gd name="connsiteX1" fmla="*/ 339331 w 2928958"/>
              <a:gd name="connsiteY1" fmla="*/ 0 h 1357322"/>
              <a:gd name="connsiteX2" fmla="*/ 2589628 w 2928958"/>
              <a:gd name="connsiteY2" fmla="*/ 0 h 1357322"/>
              <a:gd name="connsiteX3" fmla="*/ 2928958 w 2928958"/>
              <a:gd name="connsiteY3" fmla="*/ 1357322 h 1357322"/>
              <a:gd name="connsiteX4" fmla="*/ 0 w 2928958"/>
              <a:gd name="connsiteY4" fmla="*/ 1357322 h 1357322"/>
              <a:gd name="connsiteX0" fmla="*/ 0 w 2928958"/>
              <a:gd name="connsiteY0" fmla="*/ 1370246 h 1370246"/>
              <a:gd name="connsiteX1" fmla="*/ 339331 w 2928958"/>
              <a:gd name="connsiteY1" fmla="*/ 12924 h 1370246"/>
              <a:gd name="connsiteX2" fmla="*/ 361511 w 2928958"/>
              <a:gd name="connsiteY2" fmla="*/ 0 h 1370246"/>
              <a:gd name="connsiteX3" fmla="*/ 2589628 w 2928958"/>
              <a:gd name="connsiteY3" fmla="*/ 12924 h 1370246"/>
              <a:gd name="connsiteX4" fmla="*/ 2928958 w 2928958"/>
              <a:gd name="connsiteY4" fmla="*/ 1370246 h 1370246"/>
              <a:gd name="connsiteX5" fmla="*/ 0 w 2928958"/>
              <a:gd name="connsiteY5" fmla="*/ 1370246 h 1370246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  <a:gd name="connsiteX0" fmla="*/ 0 w 2928958"/>
              <a:gd name="connsiteY0" fmla="*/ 1447873 h 1447873"/>
              <a:gd name="connsiteX1" fmla="*/ 339331 w 2928958"/>
              <a:gd name="connsiteY1" fmla="*/ 90551 h 1447873"/>
              <a:gd name="connsiteX2" fmla="*/ 361511 w 2928958"/>
              <a:gd name="connsiteY2" fmla="*/ 77627 h 1447873"/>
              <a:gd name="connsiteX3" fmla="*/ 2589628 w 2928958"/>
              <a:gd name="connsiteY3" fmla="*/ 90551 h 1447873"/>
              <a:gd name="connsiteX4" fmla="*/ 2928958 w 2928958"/>
              <a:gd name="connsiteY4" fmla="*/ 1447873 h 1447873"/>
              <a:gd name="connsiteX5" fmla="*/ 0 w 2928958"/>
              <a:gd name="connsiteY5" fmla="*/ 1447873 h 1447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8958" h="1447873">
                <a:moveTo>
                  <a:pt x="0" y="1447873"/>
                </a:moveTo>
                <a:cubicBezTo>
                  <a:pt x="113110" y="995432"/>
                  <a:pt x="149131" y="582093"/>
                  <a:pt x="339331" y="90551"/>
                </a:cubicBezTo>
                <a:lnTo>
                  <a:pt x="361511" y="77627"/>
                </a:lnTo>
                <a:cubicBezTo>
                  <a:pt x="1107724" y="0"/>
                  <a:pt x="1860668" y="4308"/>
                  <a:pt x="2589628" y="90551"/>
                </a:cubicBezTo>
                <a:cubicBezTo>
                  <a:pt x="2825386" y="722542"/>
                  <a:pt x="2815848" y="995432"/>
                  <a:pt x="2928958" y="1447873"/>
                </a:cubicBezTo>
                <a:lnTo>
                  <a:pt x="0" y="1447873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1285852" y="2000240"/>
            <a:ext cx="6643734" cy="2928958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994238" y="1022218"/>
            <a:ext cx="3163330" cy="1168539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ФОРМУЛА  СИЛИ ТИСКУ</a:t>
            </a:r>
            <a:endParaRPr lang="ru-RU" sz="2400" b="1" dirty="0"/>
          </a:p>
        </p:txBody>
      </p:sp>
      <p:sp>
        <p:nvSpPr>
          <p:cNvPr id="7" name="TextBox 6">
            <a:hlinkClick r:id="" action="ppaction://noaction">
              <a:snd r:embed="rId4" name="laser.wav"/>
            </a:hlinkClick>
          </p:cNvPr>
          <p:cNvSpPr txBox="1"/>
          <p:nvPr/>
        </p:nvSpPr>
        <p:spPr>
          <a:xfrm>
            <a:off x="2071670" y="3000372"/>
            <a:ext cx="857256" cy="720000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10" name="TextBox 9">
            <a:hlinkClick r:id="" action="ppaction://noaction">
              <a:snd r:embed="rId4" name="laser.wav"/>
            </a:hlinkClick>
          </p:cNvPr>
          <p:cNvSpPr txBox="1"/>
          <p:nvPr/>
        </p:nvSpPr>
        <p:spPr>
          <a:xfrm>
            <a:off x="3357554" y="3000372"/>
            <a:ext cx="857256" cy="720000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11" name="TextBox 10">
            <a:hlinkClick r:id="" action="ppaction://noaction">
              <a:snd r:embed="rId4" name="laser.wav"/>
            </a:hlinkClick>
          </p:cNvPr>
          <p:cNvSpPr txBox="1"/>
          <p:nvPr/>
        </p:nvSpPr>
        <p:spPr>
          <a:xfrm>
            <a:off x="4714876" y="3000372"/>
            <a:ext cx="857256" cy="720000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072198" y="3000372"/>
            <a:ext cx="857256" cy="720000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63500" cmpd="thickThin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!4</a:t>
            </a:r>
            <a:endParaRPr lang="ru-RU" sz="2400" dirty="0"/>
          </a:p>
        </p:txBody>
      </p:sp>
      <p:sp>
        <p:nvSpPr>
          <p:cNvPr id="22" name="Овальная выноска 21"/>
          <p:cNvSpPr/>
          <p:nvPr/>
        </p:nvSpPr>
        <p:spPr>
          <a:xfrm>
            <a:off x="5786446" y="714356"/>
            <a:ext cx="1500198" cy="642942"/>
          </a:xfrm>
          <a:prstGeom prst="wedgeEllipseCallout">
            <a:avLst>
              <a:gd name="adj1" fmla="val 31494"/>
              <a:gd name="adj2" fmla="val 10345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ВІрно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31" name="Рисунок 30" descr="рыбка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16" y="1285860"/>
            <a:ext cx="1590675" cy="1047750"/>
          </a:xfrm>
          <a:prstGeom prst="rect">
            <a:avLst/>
          </a:prstGeom>
        </p:spPr>
      </p:pic>
      <p:sp>
        <p:nvSpPr>
          <p:cNvPr id="29" name="Управляющая кнопка: домой 28">
            <a:hlinkClick r:id="rId6" action="ppaction://hlinksldjump" highlightClick="1"/>
          </p:cNvPr>
          <p:cNvSpPr/>
          <p:nvPr/>
        </p:nvSpPr>
        <p:spPr>
          <a:xfrm>
            <a:off x="8643966" y="6286520"/>
            <a:ext cx="360000" cy="360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7858148" y="6611779"/>
            <a:ext cx="12858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n w="3175">
                  <a:solidFill>
                    <a:srgbClr val="006600"/>
                  </a:solidFill>
                </a:ln>
                <a:solidFill>
                  <a:srgbClr val="92D050"/>
                </a:solidFill>
                <a:latin typeface="Century Gothic" pitchFamily="34" charset="0"/>
              </a:rPr>
              <a:t>Елизова Н.А.</a:t>
            </a:r>
            <a:endParaRPr lang="ru-RU" sz="1000" dirty="0">
              <a:ln w="3175">
                <a:solidFill>
                  <a:srgbClr val="006600"/>
                </a:solidFill>
              </a:ln>
              <a:solidFill>
                <a:srgbClr val="92D050"/>
              </a:solidFill>
              <a:latin typeface="Century Gothic" pitchFamily="34" charset="0"/>
            </a:endParaRPr>
          </a:p>
        </p:txBody>
      </p:sp>
      <p:sp>
        <p:nvSpPr>
          <p:cNvPr id="37" name="Управляющая кнопка: далее 36">
            <a:hlinkClick r:id="" action="ppaction://hlinkshowjump?jump=nextslide" highlightClick="1"/>
          </p:cNvPr>
          <p:cNvSpPr/>
          <p:nvPr/>
        </p:nvSpPr>
        <p:spPr>
          <a:xfrm>
            <a:off x="8643966" y="5786454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Picture 14" descr="Картинки по запросу &quot;КАРТИНКА ФОРМУЛА СИЛИ ДАВЛЕНИЯ&quot;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7" t="67536" r="6026" b="14614"/>
          <a:stretch/>
        </p:blipFill>
        <p:spPr bwMode="auto">
          <a:xfrm>
            <a:off x="3283511" y="3041985"/>
            <a:ext cx="1007309" cy="54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Картинки по запросу &quot;КАРТИНКА ФІЗИЧНІ ФОРМУЛИ ТИСК СИЛА ТИСКУ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144" y="2877676"/>
            <a:ext cx="999008" cy="79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Картинки по запросу &quot;КАРТИНКА ФОРМУЛА СИЛИ ДАВЛЕНИЯ&quot;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8" y="3100893"/>
            <a:ext cx="1320199" cy="55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6" descr="Картинки по запросу &quot;КАРТИНКА ФОРМУЛА СИЛИ ДАВЛЕНИЯ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899" y="2904575"/>
            <a:ext cx="1144266" cy="86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56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repeatCount="indefinite" fill="hold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113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интерактивного тренажера</dc:title>
  <dc:creator>Home</dc:creator>
  <cp:lastModifiedBy>Dell</cp:lastModifiedBy>
  <cp:revision>56</cp:revision>
  <dcterms:created xsi:type="dcterms:W3CDTF">2018-03-30T04:19:28Z</dcterms:created>
  <dcterms:modified xsi:type="dcterms:W3CDTF">2020-03-16T19:03:57Z</dcterms:modified>
</cp:coreProperties>
</file>