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FAE5A-3C65-4380-A558-6F21A44407CD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6AEA-9987-44C0-ACF1-B5C1D9E31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8859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FAE5A-3C65-4380-A558-6F21A44407CD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6AEA-9987-44C0-ACF1-B5C1D9E31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133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FAE5A-3C65-4380-A558-6F21A44407CD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6AEA-9987-44C0-ACF1-B5C1D9E31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298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FAE5A-3C65-4380-A558-6F21A44407CD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6AEA-9987-44C0-ACF1-B5C1D9E31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700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FAE5A-3C65-4380-A558-6F21A44407CD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6AEA-9987-44C0-ACF1-B5C1D9E31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663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FAE5A-3C65-4380-A558-6F21A44407CD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6AEA-9987-44C0-ACF1-B5C1D9E31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2110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FAE5A-3C65-4380-A558-6F21A44407CD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6AEA-9987-44C0-ACF1-B5C1D9E31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690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FAE5A-3C65-4380-A558-6F21A44407CD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6AEA-9987-44C0-ACF1-B5C1D9E31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672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FAE5A-3C65-4380-A558-6F21A44407CD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6AEA-9987-44C0-ACF1-B5C1D9E31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457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FAE5A-3C65-4380-A558-6F21A44407CD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6AEA-9987-44C0-ACF1-B5C1D9E31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43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FAE5A-3C65-4380-A558-6F21A44407CD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C26AEA-9987-44C0-ACF1-B5C1D9E31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03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FAE5A-3C65-4380-A558-6F21A44407CD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26AEA-9987-44C0-ACF1-B5C1D9E314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9421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311640" cy="692966"/>
          </a:xfrm>
        </p:spPr>
        <p:txBody>
          <a:bodyPr>
            <a:noAutofit/>
          </a:bodyPr>
          <a:lstStyle/>
          <a:p>
            <a:r>
              <a:rPr lang="uk-UA" sz="5400" b="1" dirty="0" smtClean="0">
                <a:solidFill>
                  <a:srgbClr val="FF0000"/>
                </a:solidFill>
              </a:rPr>
              <a:t/>
            </a:r>
            <a:br>
              <a:rPr lang="uk-UA" sz="5400" b="1" dirty="0" smtClean="0">
                <a:solidFill>
                  <a:srgbClr val="FF0000"/>
                </a:solidFill>
              </a:rPr>
            </a:br>
            <a:r>
              <a:rPr lang="uk-UA" sz="5400" b="1" dirty="0">
                <a:solidFill>
                  <a:srgbClr val="FF0000"/>
                </a:solidFill>
              </a:rPr>
              <a:t/>
            </a:r>
            <a:br>
              <a:rPr lang="uk-UA" sz="5400" b="1" dirty="0">
                <a:solidFill>
                  <a:srgbClr val="FF0000"/>
                </a:solidFill>
              </a:rPr>
            </a:br>
            <a:r>
              <a:rPr lang="uk-UA" sz="5400" b="1" dirty="0" smtClean="0">
                <a:solidFill>
                  <a:srgbClr val="FF0000"/>
                </a:solidFill>
              </a:rPr>
              <a:t/>
            </a:r>
            <a:br>
              <a:rPr lang="uk-UA" sz="5400" b="1" dirty="0" smtClean="0">
                <a:solidFill>
                  <a:srgbClr val="FF0000"/>
                </a:solidFill>
              </a:rPr>
            </a:br>
            <a:r>
              <a:rPr lang="uk-UA" sz="5400" b="1" dirty="0">
                <a:solidFill>
                  <a:srgbClr val="FF0000"/>
                </a:solidFill>
              </a:rPr>
              <a:t/>
            </a:r>
            <a:br>
              <a:rPr lang="uk-UA" sz="5400" b="1" dirty="0">
                <a:solidFill>
                  <a:srgbClr val="FF0000"/>
                </a:solidFill>
              </a:rPr>
            </a:br>
            <a:r>
              <a:rPr lang="uk-UA" sz="5400" b="1" dirty="0" smtClean="0">
                <a:solidFill>
                  <a:srgbClr val="FF0000"/>
                </a:solidFill>
              </a:rPr>
              <a:t/>
            </a:r>
            <a:br>
              <a:rPr lang="uk-UA" sz="5400" b="1" dirty="0" smtClean="0">
                <a:solidFill>
                  <a:srgbClr val="FF0000"/>
                </a:solidFill>
              </a:rPr>
            </a:br>
            <a:r>
              <a:rPr lang="uk-UA" sz="5400" b="1" dirty="0">
                <a:solidFill>
                  <a:srgbClr val="FF0000"/>
                </a:solidFill>
              </a:rPr>
              <a:t/>
            </a:r>
            <a:br>
              <a:rPr lang="uk-UA" sz="5400" b="1" dirty="0">
                <a:solidFill>
                  <a:srgbClr val="FF0000"/>
                </a:solidFill>
              </a:rPr>
            </a:br>
            <a:r>
              <a:rPr lang="uk-UA" sz="5400" b="1" dirty="0" smtClean="0">
                <a:solidFill>
                  <a:srgbClr val="FF0000"/>
                </a:solidFill>
              </a:rPr>
              <a:t>ЗРАЗКИ </a:t>
            </a:r>
            <a:br>
              <a:rPr lang="uk-UA" sz="5400" b="1" dirty="0" smtClean="0">
                <a:solidFill>
                  <a:srgbClr val="FF0000"/>
                </a:solidFill>
              </a:rPr>
            </a:br>
            <a:r>
              <a:rPr lang="uk-UA" sz="5400" b="1" dirty="0" smtClean="0">
                <a:solidFill>
                  <a:srgbClr val="FF0000"/>
                </a:solidFill>
              </a:rPr>
              <a:t>РОЗВ’ЯЗУВАННЯ ЗАДАЧ </a:t>
            </a:r>
            <a:br>
              <a:rPr lang="uk-UA" sz="5400" b="1" dirty="0" smtClean="0">
                <a:solidFill>
                  <a:srgbClr val="FF0000"/>
                </a:solidFill>
              </a:rPr>
            </a:br>
            <a:r>
              <a:rPr lang="uk-UA" sz="5400" b="1" dirty="0" smtClean="0">
                <a:solidFill>
                  <a:srgbClr val="FF0000"/>
                </a:solidFill>
              </a:rPr>
              <a:t>НА ЗАСТОСУВАННЯ </a:t>
            </a:r>
            <a:br>
              <a:rPr lang="uk-UA" sz="5400" b="1" dirty="0" smtClean="0">
                <a:solidFill>
                  <a:srgbClr val="FF0000"/>
                </a:solidFill>
              </a:rPr>
            </a:br>
            <a:r>
              <a:rPr lang="uk-UA" sz="5400" b="1" dirty="0" smtClean="0">
                <a:solidFill>
                  <a:srgbClr val="FF0000"/>
                </a:solidFill>
              </a:rPr>
              <a:t>ПЕРШОГО ЗАКОНУ ТЕРМОДИНАМІКИ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Презентация на тему: &quot;Мета: формувати вміння учнів застосовувати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74" b="10210"/>
          <a:stretch/>
        </p:blipFill>
        <p:spPr bwMode="auto">
          <a:xfrm>
            <a:off x="6335486" y="2573383"/>
            <a:ext cx="5460274" cy="3997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8103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Задача 1: Під час нагрівання газу його внутрішня енергія змінилась на 600 Дж, при цьому газ виконав роботу 200 Дж. Яку кількість теплоти передали газу?Якщо температура збільшувалась, то ∆U&gt;0∆U=600 Дж. Якщо газ виконував роботу, то А&gt;0 А=200 Дж. Перший закон термодинаміки: Q=∆U+A= 600 Дж+200 Дж = 800 Дж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" y="169818"/>
            <a:ext cx="11534503" cy="6348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0606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Задача 2: Над ідеальним газом виконано роботу 200 Дж, при цьому його внутрішня енергія збільшилась на 500 Дж. Знайти кількість теплоти, передану газу. Якщо над газом виконували роботу, то А&lt;0 А=-200 Дж Якщо внутрішня енергія збільшилась, то ∆U&gt;0∆U=500 Дж. Перший закон термодинаміки: Q=∆U+A= 500 Дж-200 Дж = 300 Дж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326" y="91440"/>
            <a:ext cx="11458303" cy="6570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7931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Задача 3 Газ отримав 120 Дж тепла, при цьому газ виконав роботу 200 Дж. На скільки змінилась внутрішня енергія газу? Газ нагрівся чи охолодився?Якщо газ отримував тепло, то Q&gt;0 Q=120 Дж. Якщо газ виконує роботу, то А&gt;0 А=200 Дж. Перший закон термодинаміки: Q=∆U+AЗвідси: ∆U=Q-A=120-200=-80 Дж. Отже, внутрішня енергія зменшилась на 80 Дж. Газ охолоджувавс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74" y="130629"/>
            <a:ext cx="11573691" cy="6296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2041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0</Words>
  <Application>Microsoft Office PowerPoint</Application>
  <PresentationFormat>Широкоэкранный</PresentationFormat>
  <Paragraphs>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      ЗРАЗКИ  РОЗВ’ЯЗУВАННЯ ЗАДАЧ  НА ЗАСТОСУВАННЯ  ПЕРШОГО ЗАКОНУ ТЕРМОДИНАМІКИ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Dell</dc:creator>
  <cp:lastModifiedBy>Dell</cp:lastModifiedBy>
  <cp:revision>2</cp:revision>
  <dcterms:created xsi:type="dcterms:W3CDTF">2020-04-09T17:10:17Z</dcterms:created>
  <dcterms:modified xsi:type="dcterms:W3CDTF">2020-04-09T18:21:47Z</dcterms:modified>
</cp:coreProperties>
</file>