
<file path=[Content_Types].xml><?xml version="1.0" encoding="utf-8"?>
<Types xmlns="http://schemas.openxmlformats.org/package/2006/content-types">
  <Default Extension="bin" ContentType="application/vnd.openxmlformats-officedocument.oleObject"/>
  <Default Extension="wmf" ContentType="image/x-w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1" r:id="rId3"/>
    <p:sldId id="262" r:id="rId4"/>
    <p:sldId id="260" r:id="rId5"/>
    <p:sldId id="259" r:id="rId6"/>
    <p:sldId id="263" r:id="rId7"/>
    <p:sldId id="256" r:id="rId8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3" d="100"/>
          <a:sy n="73" d="100"/>
        </p:scale>
        <p:origin x="618" y="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3" Type="http://schemas.openxmlformats.org/officeDocument/2006/relationships/image" Target="../media/image3.wmf"/><Relationship Id="rId2" Type="http://schemas.openxmlformats.org/officeDocument/2006/relationships/image" Target="../media/image2.wmf"/><Relationship Id="rId1" Type="http://schemas.openxmlformats.org/officeDocument/2006/relationships/image" Target="../media/image1.wmf"/><Relationship Id="rId4" Type="http://schemas.openxmlformats.org/officeDocument/2006/relationships/image" Target="../media/image4.wmf"/></Relationships>
</file>

<file path=ppt/drawings/_rels/vmlDrawing2.vml.rels><?xml version="1.0" encoding="UTF-8" standalone="yes"?>
<Relationships xmlns="http://schemas.openxmlformats.org/package/2006/relationships"><Relationship Id="rId2" Type="http://schemas.openxmlformats.org/officeDocument/2006/relationships/image" Target="../media/image5.wmf"/><Relationship Id="rId1" Type="http://schemas.openxmlformats.org/officeDocument/2006/relationships/image" Target="../media/image3.w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7.w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8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23FA-AD8F-41CB-8B71-0CAD5DECA309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F557-9AFE-4A87-8979-07AC8FC95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97704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23FA-AD8F-41CB-8B71-0CAD5DECA309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F557-9AFE-4A87-8979-07AC8FC95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73880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23FA-AD8F-41CB-8B71-0CAD5DECA309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F557-9AFE-4A87-8979-07AC8FC95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1816496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23FA-AD8F-41CB-8B71-0CAD5DECA309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F557-9AFE-4A87-8979-07AC8FC95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09524657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23FA-AD8F-41CB-8B71-0CAD5DECA309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F557-9AFE-4A87-8979-07AC8FC95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9727726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23FA-AD8F-41CB-8B71-0CAD5DECA309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F557-9AFE-4A87-8979-07AC8FC95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4063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23FA-AD8F-41CB-8B71-0CAD5DECA309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F557-9AFE-4A87-8979-07AC8FC95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9508306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23FA-AD8F-41CB-8B71-0CAD5DECA309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F557-9AFE-4A87-8979-07AC8FC95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68422854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23FA-AD8F-41CB-8B71-0CAD5DECA309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F557-9AFE-4A87-8979-07AC8FC95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1360283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23FA-AD8F-41CB-8B71-0CAD5DECA309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F557-9AFE-4A87-8979-07AC8FC95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70973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1C223FA-AD8F-41CB-8B71-0CAD5DECA309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B24F557-9AFE-4A87-8979-07AC8FC95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893359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C223FA-AD8F-41CB-8B71-0CAD5DECA309}" type="datetimeFigureOut">
              <a:rPr lang="ru-RU" smtClean="0"/>
              <a:t>16.03.2020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24F557-9AFE-4A87-8979-07AC8FC95A2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37146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image" Target="../media/image3.wmf"/><Relationship Id="rId3" Type="http://schemas.openxmlformats.org/officeDocument/2006/relationships/oleObject" Target="../embeddings/oleObject1.bin"/><Relationship Id="rId7" Type="http://schemas.openxmlformats.org/officeDocument/2006/relationships/oleObject" Target="../embeddings/oleObject3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2.wmf"/><Relationship Id="rId5" Type="http://schemas.openxmlformats.org/officeDocument/2006/relationships/oleObject" Target="../embeddings/oleObject2.bin"/><Relationship Id="rId10" Type="http://schemas.openxmlformats.org/officeDocument/2006/relationships/image" Target="../media/image4.wmf"/><Relationship Id="rId4" Type="http://schemas.openxmlformats.org/officeDocument/2006/relationships/image" Target="../media/image1.wmf"/><Relationship Id="rId9" Type="http://schemas.openxmlformats.org/officeDocument/2006/relationships/oleObject" Target="../embeddings/oleObject4.bin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5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2.vml"/><Relationship Id="rId6" Type="http://schemas.openxmlformats.org/officeDocument/2006/relationships/image" Target="../media/image5.wmf"/><Relationship Id="rId5" Type="http://schemas.openxmlformats.org/officeDocument/2006/relationships/oleObject" Target="../embeddings/oleObject6.bin"/><Relationship Id="rId4" Type="http://schemas.openxmlformats.org/officeDocument/2006/relationships/image" Target="../media/image3.wmf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7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4" Type="http://schemas.openxmlformats.org/officeDocument/2006/relationships/image" Target="../media/image7.wmf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8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4.vml"/><Relationship Id="rId4" Type="http://schemas.openxmlformats.org/officeDocument/2006/relationships/image" Target="../media/image8.wmf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ru-RU" b="1" i="1" dirty="0" smtClean="0">
                <a:solidFill>
                  <a:srgbClr val="FF0000"/>
                </a:solidFill>
              </a:rPr>
              <a:t>РОЗВ’ЯЗУВАННЯ ЗАДАЧ</a:t>
            </a:r>
            <a:endParaRPr lang="ru-RU" b="1" i="1" dirty="0">
              <a:solidFill>
                <a:srgbClr val="FF0000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uk-UA" sz="5400" dirty="0" smtClean="0"/>
              <a:t>МЕХАНІЧНІ ВЛАСТИВОСТІ ТВЕРДИХ ТІЛ</a:t>
            </a:r>
            <a:endParaRPr lang="ru-RU" sz="5400" dirty="0"/>
          </a:p>
        </p:txBody>
      </p:sp>
    </p:spTree>
    <p:extLst>
      <p:ext uri="{BB962C8B-B14F-4D97-AF65-F5344CB8AC3E}">
        <p14:creationId xmlns:p14="http://schemas.microsoft.com/office/powerpoint/2010/main" val="273139507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 rot="10800000" flipV="1">
            <a:off x="8892480" y="274320"/>
            <a:ext cx="3109392" cy="5098896"/>
          </a:xfrm>
        </p:spPr>
        <p:txBody>
          <a:bodyPr>
            <a:normAutofit/>
          </a:bodyPr>
          <a:lstStyle/>
          <a:p>
            <a:pPr algn="ctr"/>
            <a:r>
              <a:rPr lang="uk-UA" sz="3200" b="1" dirty="0" smtClean="0">
                <a:solidFill>
                  <a:srgbClr val="FF0000"/>
                </a:solidFill>
              </a:rPr>
              <a:t>ФОРМУЛИ ДЛЯ РОЗВ’ЯЗУВАННЯ ЗАДАЧ</a:t>
            </a:r>
            <a:endParaRPr lang="ru-RU" sz="3200" b="1" dirty="0">
              <a:solidFill>
                <a:srgbClr val="FF0000"/>
              </a:solidFill>
            </a:endParaRPr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323528" y="3573016"/>
            <a:ext cx="1872208" cy="1080120"/>
          </a:xfrm>
          <a:prstGeom prst="rect">
            <a:avLst/>
          </a:prstGeom>
          <a:gradFill flip="none" rotWithShape="1">
            <a:gsLst>
              <a:gs pos="0">
                <a:srgbClr val="03D4A8">
                  <a:alpha val="5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251520" y="1988840"/>
            <a:ext cx="1872208" cy="1080120"/>
          </a:xfrm>
          <a:prstGeom prst="rect">
            <a:avLst/>
          </a:prstGeom>
          <a:gradFill flip="none" rotWithShape="1">
            <a:gsLst>
              <a:gs pos="0">
                <a:srgbClr val="03D4A8">
                  <a:alpha val="5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6" name="Заголовок 1"/>
          <p:cNvSpPr txBox="1">
            <a:spLocks/>
          </p:cNvSpPr>
          <p:nvPr/>
        </p:nvSpPr>
        <p:spPr>
          <a:xfrm>
            <a:off x="2483768" y="465013"/>
            <a:ext cx="6480720" cy="1091779"/>
          </a:xfrm>
          <a:prstGeom prst="rect">
            <a:avLst/>
          </a:prstGeom>
          <a:gradFill flip="none" rotWithShape="1">
            <a:gsLst>
              <a:gs pos="0">
                <a:srgbClr val="03D4A8">
                  <a:alpha val="5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>
              <a:defRPr/>
            </a:pPr>
            <a:r>
              <a:rPr lang="ru-RU" sz="36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ru-RU" sz="36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l-GR" sz="2800" dirty="0" smtClean="0">
                <a:latin typeface="Times New Roman" pitchFamily="18" charset="0"/>
                <a:cs typeface="Times New Roman" pitchFamily="18" charset="0"/>
              </a:rPr>
              <a:t>σ</a:t>
            </a:r>
            <a:r>
              <a:rPr lang="ru-RU" sz="2800" dirty="0" smtClean="0">
                <a:latin typeface="Times New Roman" pitchFamily="18" charset="0"/>
                <a:cs typeface="Times New Roman" pitchFamily="18" charset="0"/>
              </a:rPr>
              <a:t> –</a:t>
            </a:r>
            <a:r>
              <a:rPr lang="ru-RU" sz="3200" dirty="0" smtClean="0">
                <a:latin typeface="Times New Roman" pitchFamily="18" charset="0"/>
                <a:cs typeface="Times New Roman" pitchFamily="18" charset="0"/>
              </a:rPr>
              <a:t>МЕХАНІЧНА НАПРУГА (Па)  </a:t>
            </a:r>
            <a:br>
              <a:rPr lang="ru-RU" sz="3200" dirty="0" smtClean="0">
                <a:latin typeface="Times New Roman" pitchFamily="18" charset="0"/>
                <a:cs typeface="Times New Roman" pitchFamily="18" charset="0"/>
              </a:rPr>
            </a:br>
            <a:endParaRPr lang="ru-RU" sz="3600" dirty="0"/>
          </a:p>
        </p:txBody>
      </p:sp>
      <p:sp>
        <p:nvSpPr>
          <p:cNvPr id="7" name="Заголовок 1"/>
          <p:cNvSpPr txBox="1">
            <a:spLocks/>
          </p:cNvSpPr>
          <p:nvPr/>
        </p:nvSpPr>
        <p:spPr>
          <a:xfrm>
            <a:off x="251520" y="476672"/>
            <a:ext cx="1872208" cy="1080120"/>
          </a:xfrm>
          <a:prstGeom prst="rect">
            <a:avLst/>
          </a:prstGeom>
          <a:gradFill flip="none" rotWithShape="1">
            <a:gsLst>
              <a:gs pos="0">
                <a:srgbClr val="03D4A8">
                  <a:alpha val="5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lang="ru-RU" sz="2800" dirty="0" smtClean="0">
              <a:latin typeface="Times New Roman" pitchFamily="18" charset="0"/>
              <a:cs typeface="Times New Roman" pitchFamily="18" charset="0"/>
            </a:endParaRPr>
          </a:p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8" name="Заголовок 1"/>
          <p:cNvSpPr txBox="1">
            <a:spLocks/>
          </p:cNvSpPr>
          <p:nvPr/>
        </p:nvSpPr>
        <p:spPr>
          <a:xfrm>
            <a:off x="467544" y="5301208"/>
            <a:ext cx="7992888" cy="1224136"/>
          </a:xfrm>
          <a:prstGeom prst="rect">
            <a:avLst/>
          </a:prstGeom>
          <a:gradFill flip="none" rotWithShape="1">
            <a:gsLst>
              <a:gs pos="0">
                <a:srgbClr val="03D4A8">
                  <a:alpha val="5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Autofit/>
          </a:bodyPr>
          <a:lstStyle/>
          <a:p>
            <a:pPr algn="r">
              <a:spcBef>
                <a:spcPct val="0"/>
              </a:spcBef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Закон </a:t>
            </a:r>
            <a:r>
              <a:rPr lang="ru-RU" sz="2800" dirty="0" smtClean="0">
                <a:latin typeface="Times New Roman" pitchFamily="18" charset="0"/>
                <a:ea typeface="+mj-ea"/>
                <a:cs typeface="Times New Roman" pitchFamily="18" charset="0"/>
              </a:rPr>
              <a:t>Г</a:t>
            </a:r>
            <a:r>
              <a:rPr kumimoji="0" lang="ru-RU" sz="28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ука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    </a:t>
            </a:r>
          </a:p>
        </p:txBody>
      </p:sp>
      <p:sp>
        <p:nvSpPr>
          <p:cNvPr id="9" name="Стрелка вправо с вырезом 8"/>
          <p:cNvSpPr/>
          <p:nvPr/>
        </p:nvSpPr>
        <p:spPr>
          <a:xfrm>
            <a:off x="2051720" y="764704"/>
            <a:ext cx="576064" cy="504056"/>
          </a:xfrm>
          <a:prstGeom prst="notchedRightArrow">
            <a:avLst/>
          </a:prstGeom>
          <a:gradFill>
            <a:gsLst>
              <a:gs pos="0">
                <a:srgbClr val="03D4A8">
                  <a:alpha val="5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0" name="Объект 9"/>
          <p:cNvGraphicFramePr>
            <a:graphicFrameLocks noChangeAspect="1"/>
          </p:cNvGraphicFramePr>
          <p:nvPr/>
        </p:nvGraphicFramePr>
        <p:xfrm>
          <a:off x="323528" y="548680"/>
          <a:ext cx="1656184" cy="10081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4" name="Формула" r:id="rId3" imgW="444240" imgH="393480" progId="Equation.3">
                  <p:embed/>
                </p:oleObj>
              </mc:Choice>
              <mc:Fallback>
                <p:oleObj name="Формула" r:id="rId3" imgW="444240" imgH="393480" progId="Equation.3">
                  <p:embed/>
                  <p:pic>
                    <p:nvPicPr>
                      <p:cNvPr id="21" name="Объект 2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3528" y="548680"/>
                        <a:ext cx="1656184" cy="10081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1" name="Объект 10"/>
          <p:cNvGraphicFramePr>
            <a:graphicFrameLocks noChangeAspect="1"/>
          </p:cNvGraphicFramePr>
          <p:nvPr/>
        </p:nvGraphicFramePr>
        <p:xfrm>
          <a:off x="369888" y="1989138"/>
          <a:ext cx="1562100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5" name="Формула" r:id="rId5" imgW="419040" imgH="393480" progId="Equation.3">
                  <p:embed/>
                </p:oleObj>
              </mc:Choice>
              <mc:Fallback>
                <p:oleObj name="Формула" r:id="rId5" imgW="419040" imgH="393480" progId="Equation.3">
                  <p:embed/>
                  <p:pic>
                    <p:nvPicPr>
                      <p:cNvPr id="23" name="Объект 2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69888" y="1989138"/>
                        <a:ext cx="1562100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2" name="Заголовок 1"/>
          <p:cNvSpPr txBox="1">
            <a:spLocks/>
          </p:cNvSpPr>
          <p:nvPr/>
        </p:nvSpPr>
        <p:spPr>
          <a:xfrm>
            <a:off x="2483768" y="1988840"/>
            <a:ext cx="6480720" cy="1080120"/>
          </a:xfrm>
          <a:prstGeom prst="rect">
            <a:avLst/>
          </a:prstGeom>
          <a:gradFill flip="none" rotWithShape="1">
            <a:gsLst>
              <a:gs pos="0">
                <a:srgbClr val="03D4A8">
                  <a:alpha val="5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kumimoji="0" lang="el-GR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ε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–ВІДНОСНЕ</a:t>
            </a:r>
            <a:r>
              <a:rPr kumimoji="0" lang="ru-RU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ВИДОВЖЕННЯ</a:t>
            </a:r>
            <a: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28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3" name="Объект 12"/>
          <p:cNvGraphicFramePr>
            <a:graphicFrameLocks noChangeAspect="1"/>
          </p:cNvGraphicFramePr>
          <p:nvPr/>
        </p:nvGraphicFramePr>
        <p:xfrm>
          <a:off x="230188" y="3500438"/>
          <a:ext cx="1985962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6" name="Формула" r:id="rId7" imgW="533160" imgH="393480" progId="Equation.3">
                  <p:embed/>
                </p:oleObj>
              </mc:Choice>
              <mc:Fallback>
                <p:oleObj name="Формула" r:id="rId7" imgW="533160" imgH="393480" progId="Equation.3">
                  <p:embed/>
                  <p:pic>
                    <p:nvPicPr>
                      <p:cNvPr id="26" name="Объект 2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30188" y="3500438"/>
                        <a:ext cx="1985962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Стрелка вправо с вырезом 13"/>
          <p:cNvSpPr/>
          <p:nvPr/>
        </p:nvSpPr>
        <p:spPr>
          <a:xfrm>
            <a:off x="2051720" y="2276872"/>
            <a:ext cx="576064" cy="504056"/>
          </a:xfrm>
          <a:prstGeom prst="notchedRightArrow">
            <a:avLst/>
          </a:prstGeom>
          <a:gradFill>
            <a:gsLst>
              <a:gs pos="0">
                <a:srgbClr val="03D4A8">
                  <a:alpha val="5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Заголовок 1"/>
          <p:cNvSpPr txBox="1">
            <a:spLocks/>
          </p:cNvSpPr>
          <p:nvPr/>
        </p:nvSpPr>
        <p:spPr>
          <a:xfrm>
            <a:off x="2411760" y="3573016"/>
            <a:ext cx="6480720" cy="1080120"/>
          </a:xfrm>
          <a:prstGeom prst="rect">
            <a:avLst/>
          </a:prstGeom>
          <a:gradFill flip="none" rotWithShape="1">
            <a:gsLst>
              <a:gs pos="0">
                <a:srgbClr val="03D4A8">
                  <a:alpha val="5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rmAutofit fontScale="60000" lnSpcReduction="20000"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/>
            </a:r>
            <a:br>
              <a:rPr kumimoji="0" lang="ru-RU" sz="4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r>
              <a:rPr lang="ru-RU" sz="4400" dirty="0" smtClean="0">
                <a:latin typeface="Times New Roman" pitchFamily="18" charset="0"/>
                <a:ea typeface="+mj-ea"/>
                <a:cs typeface="Times New Roman" pitchFamily="18" charset="0"/>
              </a:rPr>
              <a:t>Е -модуль Юнга (Па) </a:t>
            </a:r>
            <a: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</a:t>
            </a:r>
            <a:br>
              <a:rPr kumimoji="0" lang="ru-RU" sz="4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</a:br>
            <a:endParaRPr kumimoji="0" lang="ru-RU" sz="4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6" name="Стрелка вправо с вырезом 15"/>
          <p:cNvSpPr/>
          <p:nvPr/>
        </p:nvSpPr>
        <p:spPr>
          <a:xfrm>
            <a:off x="2051720" y="3789040"/>
            <a:ext cx="576064" cy="504056"/>
          </a:xfrm>
          <a:prstGeom prst="notchedRightArrow">
            <a:avLst/>
          </a:prstGeom>
          <a:gradFill>
            <a:gsLst>
              <a:gs pos="0">
                <a:srgbClr val="03D4A8">
                  <a:alpha val="5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7" name="Объект 16"/>
          <p:cNvGraphicFramePr>
            <a:graphicFrameLocks noChangeAspect="1"/>
          </p:cNvGraphicFramePr>
          <p:nvPr/>
        </p:nvGraphicFramePr>
        <p:xfrm>
          <a:off x="1115616" y="5373216"/>
          <a:ext cx="435292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37" name="Формула" r:id="rId9" imgW="1168200" imgH="393480" progId="Equation.3">
                  <p:embed/>
                </p:oleObj>
              </mc:Choice>
              <mc:Fallback>
                <p:oleObj name="Формула" r:id="rId9" imgW="1168200" imgH="393480" progId="Equation.3">
                  <p:embed/>
                  <p:pic>
                    <p:nvPicPr>
                      <p:cNvPr id="31" name="Объект 3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115616" y="5373216"/>
                        <a:ext cx="4352925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47317846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820472" y="373806"/>
            <a:ext cx="3181400" cy="1543026"/>
          </a:xfrm>
        </p:spPr>
        <p:txBody>
          <a:bodyPr/>
          <a:lstStyle/>
          <a:p>
            <a:pPr algn="ctr"/>
            <a:r>
              <a:rPr lang="uk-UA" b="1" dirty="0">
                <a:solidFill>
                  <a:srgbClr val="FF0000"/>
                </a:solidFill>
              </a:rPr>
              <a:t>ФОРМУЛИ ДЛЯ РОЗВ’ЯЗУВАННЯ ЗАДАЧ</a:t>
            </a:r>
            <a:endParaRPr lang="ru-RU" dirty="0"/>
          </a:p>
        </p:txBody>
      </p:sp>
      <p:sp>
        <p:nvSpPr>
          <p:cNvPr id="4" name="Заголовок 1"/>
          <p:cNvSpPr txBox="1">
            <a:spLocks/>
          </p:cNvSpPr>
          <p:nvPr/>
        </p:nvSpPr>
        <p:spPr>
          <a:xfrm>
            <a:off x="5076056" y="4581128"/>
            <a:ext cx="2952328" cy="1296144"/>
          </a:xfrm>
          <a:prstGeom prst="rect">
            <a:avLst/>
          </a:prstGeom>
          <a:gradFill flip="none" rotWithShape="1">
            <a:gsLst>
              <a:gs pos="0">
                <a:srgbClr val="03D4A8">
                  <a:alpha val="5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1979712" y="116632"/>
            <a:ext cx="4968552" cy="1224136"/>
          </a:xfrm>
          <a:prstGeom prst="rect">
            <a:avLst/>
          </a:prstGeom>
          <a:gradFill flip="none" rotWithShape="1">
            <a:gsLst>
              <a:gs pos="0">
                <a:srgbClr val="03D4A8">
                  <a:alpha val="5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lang="uk-UA" sz="2400" dirty="0" smtClean="0">
                <a:latin typeface="Times New Roman" pitchFamily="18" charset="0"/>
                <a:ea typeface="+mj-ea"/>
                <a:cs typeface="Times New Roman" pitchFamily="18" charset="0"/>
              </a:rPr>
              <a:t>ЖОРСТКІСТЬ ЗАЛЕЖИТЬ ВІД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6" name="Стрелка вправо с вырезом 5"/>
          <p:cNvSpPr/>
          <p:nvPr/>
        </p:nvSpPr>
        <p:spPr>
          <a:xfrm rot="5400000">
            <a:off x="3671900" y="1880828"/>
            <a:ext cx="1584176" cy="504056"/>
          </a:xfrm>
          <a:prstGeom prst="notchedRightArrow">
            <a:avLst/>
          </a:prstGeom>
          <a:gradFill>
            <a:gsLst>
              <a:gs pos="0">
                <a:srgbClr val="03D4A8">
                  <a:alpha val="5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Стрелка вправо с вырезом 6"/>
          <p:cNvSpPr/>
          <p:nvPr/>
        </p:nvSpPr>
        <p:spPr>
          <a:xfrm rot="5400000">
            <a:off x="2303748" y="1304764"/>
            <a:ext cx="576064" cy="504056"/>
          </a:xfrm>
          <a:prstGeom prst="notchedRightArrow">
            <a:avLst/>
          </a:prstGeom>
          <a:gradFill>
            <a:gsLst>
              <a:gs pos="0">
                <a:srgbClr val="03D4A8">
                  <a:alpha val="5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8" name="Стрелка вправо с вырезом 7"/>
          <p:cNvSpPr/>
          <p:nvPr/>
        </p:nvSpPr>
        <p:spPr>
          <a:xfrm rot="5400000">
            <a:off x="5904148" y="1376772"/>
            <a:ext cx="576064" cy="504056"/>
          </a:xfrm>
          <a:prstGeom prst="notchedRightArrow">
            <a:avLst/>
          </a:prstGeom>
          <a:gradFill>
            <a:gsLst>
              <a:gs pos="0">
                <a:srgbClr val="03D4A8">
                  <a:alpha val="5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Заголовок 1"/>
          <p:cNvSpPr txBox="1">
            <a:spLocks/>
          </p:cNvSpPr>
          <p:nvPr/>
        </p:nvSpPr>
        <p:spPr>
          <a:xfrm>
            <a:off x="323528" y="1844824"/>
            <a:ext cx="2952328" cy="864096"/>
          </a:xfrm>
          <a:prstGeom prst="rect">
            <a:avLst/>
          </a:prstGeom>
          <a:gradFill flip="none" rotWithShape="1">
            <a:gsLst>
              <a:gs pos="0">
                <a:srgbClr val="03D4A8">
                  <a:alpha val="5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r>
              <a:rPr lang="uk-UA" sz="2400" noProof="0" dirty="0" smtClean="0">
                <a:latin typeface="Times New Roman" pitchFamily="18" charset="0"/>
                <a:cs typeface="Times New Roman" pitchFamily="18" charset="0"/>
                <a:sym typeface="Symbol" pitchFamily="18" charset="2"/>
              </a:rPr>
              <a:t>ДОВЖИНИ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0" name="Заголовок 1"/>
          <p:cNvSpPr txBox="1">
            <a:spLocks/>
          </p:cNvSpPr>
          <p:nvPr/>
        </p:nvSpPr>
        <p:spPr>
          <a:xfrm>
            <a:off x="5292080" y="1844824"/>
            <a:ext cx="2952328" cy="864096"/>
          </a:xfrm>
          <a:prstGeom prst="rect">
            <a:avLst/>
          </a:prstGeom>
          <a:gradFill flip="none" rotWithShape="1">
            <a:gsLst>
              <a:gs pos="0">
                <a:srgbClr val="03D4A8">
                  <a:alpha val="5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spcBef>
                <a:spcPct val="0"/>
              </a:spcBef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МАТЕРІАЛУ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Заголовок 1"/>
          <p:cNvSpPr txBox="1">
            <a:spLocks/>
          </p:cNvSpPr>
          <p:nvPr/>
        </p:nvSpPr>
        <p:spPr>
          <a:xfrm>
            <a:off x="1619672" y="2924944"/>
            <a:ext cx="6840760" cy="864096"/>
          </a:xfrm>
          <a:prstGeom prst="rect">
            <a:avLst/>
          </a:prstGeom>
          <a:gradFill flip="none" rotWithShape="1">
            <a:gsLst>
              <a:gs pos="0">
                <a:srgbClr val="03D4A8">
                  <a:alpha val="5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Autofit/>
          </a:bodyPr>
          <a:lstStyle/>
          <a:p>
            <a:pPr>
              <a:buFont typeface="Wingdings" pitchFamily="2" charset="2"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  <a:sym typeface="Symbol" pitchFamily="18" charset="2"/>
            </a:endParaRPr>
          </a:p>
          <a:p>
            <a:pPr algn="ctr">
              <a:spcBef>
                <a:spcPct val="0"/>
              </a:spcBef>
              <a:defRPr/>
            </a:pPr>
            <a:r>
              <a:rPr kumimoji="0" lang="uk-UA" sz="24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ПЛОЩІ</a:t>
            </a:r>
            <a:r>
              <a:rPr kumimoji="0" lang="uk-UA" sz="24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Times New Roman" pitchFamily="18" charset="0"/>
                <a:ea typeface="+mj-ea"/>
                <a:cs typeface="Times New Roman" pitchFamily="18" charset="0"/>
              </a:rPr>
              <a:t> ПОПЕРЕЧНОГО ПЕРЕРІЗУ</a:t>
            </a: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sp>
        <p:nvSpPr>
          <p:cNvPr id="12" name="Заголовок 1"/>
          <p:cNvSpPr txBox="1">
            <a:spLocks/>
          </p:cNvSpPr>
          <p:nvPr/>
        </p:nvSpPr>
        <p:spPr>
          <a:xfrm>
            <a:off x="827584" y="4581128"/>
            <a:ext cx="2952328" cy="1296144"/>
          </a:xfrm>
          <a:prstGeom prst="rect">
            <a:avLst/>
          </a:prstGeom>
          <a:gradFill flip="none" rotWithShape="1">
            <a:gsLst>
              <a:gs pos="0">
                <a:srgbClr val="03D4A8">
                  <a:alpha val="5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  <a:tileRect r="-100000" b="-10000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txBody>
          <a:bodyPr vert="horz" lIns="91440" tIns="45720" rIns="91440" bIns="45720" rtlCol="0" anchor="ctr">
            <a:noAutofit/>
          </a:bodyPr>
          <a:lstStyle/>
          <a:p>
            <a:pPr algn="ctr">
              <a:spcBef>
                <a:spcPct val="0"/>
              </a:spcBef>
              <a:defRPr/>
            </a:pPr>
            <a:endParaRPr kumimoji="0" lang="ru-RU" sz="24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ea typeface="+mj-ea"/>
              <a:cs typeface="Times New Roman" pitchFamily="18" charset="0"/>
            </a:endParaRPr>
          </a:p>
        </p:txBody>
      </p:sp>
      <p:graphicFrame>
        <p:nvGraphicFramePr>
          <p:cNvPr id="13" name="Object 2"/>
          <p:cNvGraphicFramePr>
            <a:graphicFrameLocks noChangeAspect="1"/>
          </p:cNvGraphicFramePr>
          <p:nvPr/>
        </p:nvGraphicFramePr>
        <p:xfrm>
          <a:off x="1259632" y="4581128"/>
          <a:ext cx="1985962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2" name="Формула" r:id="rId3" imgW="533160" imgH="393480" progId="Equation.3">
                  <p:embed/>
                </p:oleObj>
              </mc:Choice>
              <mc:Fallback>
                <p:oleObj name="Формула" r:id="rId3" imgW="533160" imgH="393480" progId="Equation.3">
                  <p:embed/>
                  <p:pic>
                    <p:nvPicPr>
                      <p:cNvPr id="2050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259632" y="4581128"/>
                        <a:ext cx="1985962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4" name="Стрелка вправо с вырезом 13"/>
          <p:cNvSpPr/>
          <p:nvPr/>
        </p:nvSpPr>
        <p:spPr>
          <a:xfrm>
            <a:off x="3707904" y="4941168"/>
            <a:ext cx="1440160" cy="504056"/>
          </a:xfrm>
          <a:prstGeom prst="notchedRightArrow">
            <a:avLst/>
          </a:prstGeom>
          <a:gradFill>
            <a:gsLst>
              <a:gs pos="0">
                <a:srgbClr val="03D4A8">
                  <a:alpha val="5000"/>
                </a:srgbClr>
              </a:gs>
              <a:gs pos="25000">
                <a:srgbClr val="21D6E0"/>
              </a:gs>
              <a:gs pos="75000">
                <a:srgbClr val="0087E6"/>
              </a:gs>
              <a:gs pos="100000">
                <a:srgbClr val="005CBF"/>
              </a:gs>
            </a:gsLst>
            <a:lin ang="5400000" scaled="0"/>
          </a:gradFill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graphicFrame>
        <p:nvGraphicFramePr>
          <p:cNvPr id="15" name="Object 2"/>
          <p:cNvGraphicFramePr>
            <a:graphicFrameLocks noChangeAspect="1"/>
          </p:cNvGraphicFramePr>
          <p:nvPr/>
        </p:nvGraphicFramePr>
        <p:xfrm>
          <a:off x="5580112" y="4725144"/>
          <a:ext cx="1844675" cy="1008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153" name="Формула" r:id="rId5" imgW="495000" imgH="393480" progId="Equation.3">
                  <p:embed/>
                </p:oleObj>
              </mc:Choice>
              <mc:Fallback>
                <p:oleObj name="Формула" r:id="rId5" imgW="495000" imgH="393480" progId="Equation.3">
                  <p:embed/>
                  <p:pic>
                    <p:nvPicPr>
                      <p:cNvPr id="19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80112" y="4725144"/>
                        <a:ext cx="1844675" cy="10080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239187802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87383" y="365125"/>
            <a:ext cx="11066417" cy="1325563"/>
          </a:xfrm>
        </p:spPr>
        <p:txBody>
          <a:bodyPr>
            <a:normAutofit fontScale="90000"/>
          </a:bodyPr>
          <a:lstStyle/>
          <a:p>
            <a:r>
              <a:rPr lang="uk-UA" sz="3200" dirty="0" smtClean="0"/>
              <a:t>Металевий стержень довжиною 5 м і площею поперечного перерізу 0,01 </a:t>
            </a:r>
            <a:r>
              <a:rPr lang="uk-UA" sz="3200" dirty="0" err="1" smtClean="0"/>
              <a:t>кв.м</a:t>
            </a:r>
            <a:r>
              <a:rPr lang="uk-UA" sz="3200" dirty="0" smtClean="0"/>
              <a:t>. </a:t>
            </a:r>
            <a:r>
              <a:rPr lang="uk-UA" sz="3200" dirty="0" err="1" smtClean="0"/>
              <a:t>підвішали</a:t>
            </a:r>
            <a:r>
              <a:rPr lang="uk-UA" sz="3200" dirty="0" smtClean="0"/>
              <a:t> </a:t>
            </a:r>
            <a:r>
              <a:rPr lang="uk-UA" sz="3200" dirty="0" err="1" smtClean="0"/>
              <a:t>груз</a:t>
            </a:r>
            <a:r>
              <a:rPr lang="uk-UA" sz="3200" dirty="0" smtClean="0"/>
              <a:t> 10000н він видовжився на 0,01м. Найти відносне видовження та механічну напругу</a:t>
            </a:r>
            <a:endParaRPr lang="ru-RU" sz="32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4098" name="Picture 2" descr="http://player.myshared.ru/6/605954/slides/slide_24.jpg"/>
          <p:cNvPicPr>
            <a:picLocks noChangeAspect="1" noChangeArrowheads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4726" b="16322"/>
          <a:stretch/>
        </p:blipFill>
        <p:spPr bwMode="auto">
          <a:xfrm>
            <a:off x="483325" y="1998618"/>
            <a:ext cx="11001103" cy="431328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02799885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1" name="Содержимое 2"/>
          <p:cNvSpPr txBox="1">
            <a:spLocks/>
          </p:cNvSpPr>
          <p:nvPr/>
        </p:nvSpPr>
        <p:spPr>
          <a:xfrm>
            <a:off x="323527" y="404664"/>
            <a:ext cx="5724575" cy="6081539"/>
          </a:xfrm>
          <a:prstGeom prst="rect">
            <a:avLst/>
          </a:prstGeom>
          <a:solidFill>
            <a:srgbClr val="CCFF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85725" indent="14288">
              <a:buFont typeface="Arial" panose="020B0604020202020204" pitchFamily="34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Груз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якої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маси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необхідно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підвісити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до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сталквого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тросу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довжиною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2 м і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діаметром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1 см,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щоб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він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видовжився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на 1 мм? Модуль Юнга для </a:t>
            </a:r>
            <a:r>
              <a:rPr lang="ru-RU" sz="2400" smtClean="0">
                <a:latin typeface="Times New Roman" pitchFamily="18" charset="0"/>
                <a:cs typeface="Times New Roman" pitchFamily="18" charset="0"/>
              </a:rPr>
              <a:t>сталі </a:t>
            </a:r>
            <a:r>
              <a:rPr lang="ru-RU" sz="2400" i="1" dirty="0" smtClean="0">
                <a:latin typeface="Times New Roman" pitchFamily="18" charset="0"/>
                <a:cs typeface="Times New Roman" pitchFamily="18" charset="0"/>
              </a:rPr>
              <a:t>Е = 2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х  10</a:t>
            </a:r>
            <a:r>
              <a:rPr lang="ru-RU" sz="2400" baseline="30000" dirty="0" smtClean="0">
                <a:latin typeface="Times New Roman" pitchFamily="18" charset="0"/>
                <a:cs typeface="Times New Roman" pitchFamily="18" charset="0"/>
              </a:rPr>
              <a:t>11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Па.</a:t>
            </a:r>
          </a:p>
          <a:p>
            <a:pPr marL="85725" indent="14288">
              <a:buFont typeface="Arial" panose="020B0604020202020204" pitchFamily="34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А. 400 кг;	  </a:t>
            </a:r>
          </a:p>
          <a:p>
            <a:pPr marL="85725" indent="14288">
              <a:buFont typeface="Arial" panose="020B0604020202020204" pitchFamily="34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В. 600 кг;                 </a:t>
            </a:r>
          </a:p>
          <a:p>
            <a:pPr marL="85725" indent="14288">
              <a:buFont typeface="Arial" panose="020B0604020202020204" pitchFamily="34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Д. 800 кг.</a:t>
            </a:r>
            <a:br>
              <a:rPr lang="ru-RU" sz="2400" dirty="0" smtClean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Б. 500 кг;                 </a:t>
            </a:r>
          </a:p>
          <a:p>
            <a:pPr marL="85725" indent="14288">
              <a:buFont typeface="Arial" panose="020B0604020202020204" pitchFamily="34" charset="0"/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Г. 700 кг;</a:t>
            </a:r>
          </a:p>
          <a:p>
            <a:pPr algn="ctr">
              <a:buFont typeface="Arial" panose="020B0604020202020204" pitchFamily="34" charset="0"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" name="Содержимое 2"/>
          <p:cNvSpPr txBox="1">
            <a:spLocks/>
          </p:cNvSpPr>
          <p:nvPr/>
        </p:nvSpPr>
        <p:spPr>
          <a:xfrm>
            <a:off x="6048101" y="404664"/>
            <a:ext cx="5820371" cy="60815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lIns="91440" tIns="45720" rIns="91440" bIns="45720" rtlCol="0">
            <a:no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73" name="Объект 7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145423"/>
              </p:ext>
            </p:extLst>
          </p:nvPr>
        </p:nvGraphicFramePr>
        <p:xfrm>
          <a:off x="6371629" y="601426"/>
          <a:ext cx="5820371" cy="568801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7" name="Формула" r:id="rId3" imgW="2311200" imgH="3377880" progId="Equation.3">
                  <p:embed/>
                </p:oleObj>
              </mc:Choice>
              <mc:Fallback>
                <p:oleObj name="Формула" r:id="rId3" imgW="2311200" imgH="3377880" progId="Equation.3">
                  <p:embed/>
                  <p:pic>
                    <p:nvPicPr>
                      <p:cNvPr id="4" name="Объект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371629" y="601426"/>
                        <a:ext cx="5820371" cy="5688013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6552446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6" name="Содержимое 2"/>
          <p:cNvSpPr txBox="1">
            <a:spLocks/>
          </p:cNvSpPr>
          <p:nvPr/>
        </p:nvSpPr>
        <p:spPr>
          <a:xfrm>
            <a:off x="5029199" y="260648"/>
            <a:ext cx="6531429" cy="6081539"/>
          </a:xfrm>
          <a:prstGeom prst="rect">
            <a:avLst/>
          </a:prstGeom>
          <a:solidFill>
            <a:srgbClr val="CCFFFF"/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Arial" panose="020B0604020202020204" pitchFamily="34" charset="0"/>
              <a:buNone/>
            </a:pP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Font typeface="Arial" panose="020B0604020202020204" pitchFamily="34" charset="0"/>
              <a:buNone/>
            </a:pPr>
            <a:endParaRPr lang="ru-RU" sz="24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" name="Содержимое 2"/>
          <p:cNvSpPr txBox="1">
            <a:spLocks/>
          </p:cNvSpPr>
          <p:nvPr/>
        </p:nvSpPr>
        <p:spPr>
          <a:xfrm>
            <a:off x="251520" y="260648"/>
            <a:ext cx="4355976" cy="6081539"/>
          </a:xfrm>
          <a:prstGeom prst="rect">
            <a:avLst/>
          </a:prstGeom>
          <a:solidFill>
            <a:schemeClr val="accent6">
              <a:lumMod val="20000"/>
              <a:lumOff val="80000"/>
            </a:schemeClr>
          </a:solidFill>
          <a:ln>
            <a:noFill/>
          </a:ln>
          <a:effectLst>
            <a:outerShdw blurRad="149987" dist="250190" dir="8460000" algn="ctr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contrasting" dir="t">
              <a:rot lat="0" lon="0" rev="1500000"/>
            </a:lightRig>
          </a:scene3d>
          <a:sp3d prstMaterial="metal">
            <a:bevelT w="88900" h="88900"/>
          </a:sp3d>
        </p:spPr>
        <p:txBody>
          <a:bodyPr vert="horz" lIns="91440" tIns="45720" rIns="91440" bIns="45720" rtlCol="0">
            <a:noAutofit/>
          </a:bodyPr>
          <a:lstStyle/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визначення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модуля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пружності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зразок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площею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поперечного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перерізу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1 см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розтягуютьют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з силою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• 10</a:t>
            </a:r>
            <a:r>
              <a:rPr lang="ru-RU" sz="2400" baseline="30000" dirty="0">
                <a:latin typeface="Times New Roman" pitchFamily="18" charset="0"/>
                <a:cs typeface="Times New Roman" pitchFamily="18" charset="0"/>
              </a:rPr>
              <a:t>4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 Н. При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цьому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відносне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видовження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слановить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рівним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0,1%.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Найти модуль 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пружності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речовини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зразка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ru-RU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А. 100 ГПа;	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200 ГПа;       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Д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300 ГПа.</a:t>
            </a:r>
            <a:br>
              <a:rPr lang="ru-RU" sz="2400" dirty="0">
                <a:latin typeface="Times New Roman" pitchFamily="18" charset="0"/>
                <a:cs typeface="Times New Roman" pitchFamily="18" charset="0"/>
              </a:rPr>
            </a:b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Б. 150 ГПа;               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Г</a:t>
            </a:r>
            <a:r>
              <a:rPr lang="ru-RU" sz="2400" dirty="0">
                <a:latin typeface="Times New Roman" pitchFamily="18" charset="0"/>
                <a:cs typeface="Times New Roman" pitchFamily="18" charset="0"/>
              </a:rPr>
              <a:t>. 250 ГПа;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None/>
              <a:tabLst/>
              <a:defRPr/>
            </a:pPr>
            <a:endParaRPr kumimoji="0" lang="ru-RU" sz="2000" b="0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8" name="Object 2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774977333"/>
              </p:ext>
            </p:extLst>
          </p:nvPr>
        </p:nvGraphicFramePr>
        <p:xfrm>
          <a:off x="5575616" y="260648"/>
          <a:ext cx="5438594" cy="59770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172" name="Формула" r:id="rId3" imgW="2006280" imgH="2654280" progId="Equation.3">
                  <p:embed/>
                </p:oleObj>
              </mc:Choice>
              <mc:Fallback>
                <p:oleObj name="Формула" r:id="rId3" imgW="2006280" imgH="2654280" progId="Equation.3">
                  <p:embed/>
                  <p:pic>
                    <p:nvPicPr>
                      <p:cNvPr id="28674" name="Object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575616" y="260648"/>
                        <a:ext cx="5438594" cy="5977062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161024338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Картинки по запросу &quot;картинки механічні властивості твердих тіл презентація&quot;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" y="0"/>
            <a:ext cx="12004766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4745174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2364</TotalTime>
  <Words>127</Words>
  <Application>Microsoft Office PowerPoint</Application>
  <PresentationFormat>Широкоэкранный</PresentationFormat>
  <Paragraphs>32</Paragraphs>
  <Slides>7</Slides>
  <Notes>0</Notes>
  <HiddenSlides>0</HiddenSlides>
  <MMClips>0</MMClips>
  <ScaleCrop>false</ScaleCrop>
  <HeadingPairs>
    <vt:vector size="8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5" baseType="lpstr">
      <vt:lpstr>Arial</vt:lpstr>
      <vt:lpstr>Calibri</vt:lpstr>
      <vt:lpstr>Calibri Light</vt:lpstr>
      <vt:lpstr>Symbol</vt:lpstr>
      <vt:lpstr>Times New Roman</vt:lpstr>
      <vt:lpstr>Wingdings</vt:lpstr>
      <vt:lpstr>Тема Office</vt:lpstr>
      <vt:lpstr>Формула</vt:lpstr>
      <vt:lpstr>РОЗВ’ЯЗУВАННЯ ЗАДАЧ</vt:lpstr>
      <vt:lpstr>ФОРМУЛИ ДЛЯ РОЗВ’ЯЗУВАННЯ ЗАДАЧ</vt:lpstr>
      <vt:lpstr>Презентация PowerPoint</vt:lpstr>
      <vt:lpstr>Металевий стержень довжиною 5 м і площею поперечного перерізу 0,01 кв.м. підвішали груз 10000н він видовжився на 0,01м. Найти відносне видовження та механічну напругу</vt:lpstr>
      <vt:lpstr>Презентация PowerPoint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Dell</dc:creator>
  <cp:lastModifiedBy>Dell</cp:lastModifiedBy>
  <cp:revision>10</cp:revision>
  <dcterms:created xsi:type="dcterms:W3CDTF">2020-03-16T17:21:13Z</dcterms:created>
  <dcterms:modified xsi:type="dcterms:W3CDTF">2020-03-18T08:45:29Z</dcterms:modified>
</cp:coreProperties>
</file>