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9"/>
  </p:notesMasterIdLst>
  <p:handoutMasterIdLst>
    <p:handoutMasterId r:id="rId10"/>
  </p:handoutMasterIdLst>
  <p:sldIdLst>
    <p:sldId id="257" r:id="rId2"/>
    <p:sldId id="321" r:id="rId3"/>
    <p:sldId id="258" r:id="rId4"/>
    <p:sldId id="322" r:id="rId5"/>
    <p:sldId id="319" r:id="rId6"/>
    <p:sldId id="320" r:id="rId7"/>
    <p:sldId id="32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8080"/>
    <a:srgbClr val="99CCFF"/>
    <a:srgbClr val="150EA2"/>
    <a:srgbClr val="1E14E8"/>
    <a:srgbClr val="FFCC99"/>
    <a:srgbClr val="030218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Зеленогайська ЗОШ І-ІІІ ст.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0EB2-6B06-47EA-B15E-C60579A69BE5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90746-95B3-4AC6-9174-42BF595F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Зеленогайська ЗОШ І-ІІІ ст.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2330-D337-459B-A980-7E09B3E69924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39C6A-AA42-4B2E-9851-1085C5316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Зеленогайська ЗОШ І-ІІІ ст.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Зеленогайська ЗОШ І-ІІІ ст.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008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09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23E8F4AB-EB57-40AB-9A74-28114408D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8491A-EC04-40E7-8EBD-46E073CFC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FC269-8F8F-4AD2-A957-E43957614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39A93-2AFD-4ECD-8F0B-94EBE0225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A64C-12C6-456C-9B9E-6B68BDB92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997E8-9B7A-4C85-A8FE-8EA86528E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3B1B5-1F82-4CAC-AD19-1B1FBC33C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170CD-DC01-4CD2-A569-7B93F42C9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D6D70-07B2-4B86-8831-2263BD5CB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29B5F-DB01-4C0F-A269-CE5E7048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CE5EA-CF4D-48A4-8E76-1626E515C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891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893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3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4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5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6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7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8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9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0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1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2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3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4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5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6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6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6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6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06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906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06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06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r>
              <a:rPr lang="ru-RU" smtClean="0"/>
              <a:t>Черніков М. В.</a:t>
            </a:r>
            <a:endParaRPr lang="ru-RU"/>
          </a:p>
        </p:txBody>
      </p:sp>
      <p:sp>
        <p:nvSpPr>
          <p:cNvPr id="3906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E8A72AC6-D582-4644-AD8B-8CDD028BA0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906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edge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908175" y="476673"/>
            <a:ext cx="6162675" cy="7933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87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D0FB">
                        <a:gamma/>
                        <a:shade val="46275"/>
                        <a:invGamma/>
                      </a:srgbClr>
                    </a:gs>
                    <a:gs pos="50000">
                      <a:srgbClr val="BBD0FB"/>
                    </a:gs>
                    <a:gs pos="100000">
                      <a:srgbClr val="BBD0FB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ВЧИМОСЯ РОЗВ’ЯЗУВАТИ 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D0FB">
                        <a:gamma/>
                        <a:shade val="46275"/>
                        <a:invGamma/>
                      </a:srgbClr>
                    </a:gs>
                    <a:gs pos="50000">
                      <a:srgbClr val="BBD0FB"/>
                    </a:gs>
                    <a:gs pos="100000">
                      <a:srgbClr val="BBD0FB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tx1"/>
                  </a:outerShdw>
                </a:effectLst>
                <a:latin typeface="Impact"/>
              </a:rPr>
              <a:t>ЗАДАЧІ З ФІЗИКИ</a:t>
            </a:r>
            <a:endParaRPr lang="ru-RU" sz="32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BBD0FB">
                      <a:gamma/>
                      <a:shade val="46275"/>
                      <a:invGamma/>
                    </a:srgbClr>
                  </a:gs>
                  <a:gs pos="50000">
                    <a:srgbClr val="BBD0FB"/>
                  </a:gs>
                  <a:gs pos="100000">
                    <a:srgbClr val="BBD0FB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chemeClr val="tx1"/>
                </a:outerShdw>
              </a:effectLst>
              <a:latin typeface="Impact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323850" y="6165850"/>
            <a:ext cx="85693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6869" name="Picture 5" descr="солнце_пульсирующе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05113" cy="2301875"/>
          </a:xfrm>
          <a:prstGeom prst="rect">
            <a:avLst/>
          </a:prstGeom>
          <a:noFill/>
        </p:spPr>
      </p:pic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323850" y="2132856"/>
            <a:ext cx="8496622" cy="44370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776"/>
              </a:avLst>
            </a:prstTxWarp>
          </a:bodyPr>
          <a:lstStyle/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Як </a:t>
            </a:r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навчитися</a:t>
            </a:r>
            <a:endParaRPr lang="ru-RU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sessor" pitchFamily="82" charset="0"/>
            </a:endParaRPr>
          </a:p>
          <a:p>
            <a:pPr algn="ctr"/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розв’язувати</a:t>
            </a:r>
            <a:endParaRPr lang="ru-RU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sessor" pitchFamily="82" charset="0"/>
            </a:endParaRPr>
          </a:p>
          <a:p>
            <a:pPr algn="ctr"/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задачі</a:t>
            </a: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 </a:t>
            </a:r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з</a:t>
            </a: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 </a:t>
            </a:r>
            <a:r>
              <a:rPr lang="ru-RU" sz="20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фізики</a:t>
            </a:r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sessor" pitchFamily="82" charset="0"/>
              </a:rPr>
              <a:t> </a:t>
            </a:r>
            <a:endParaRPr lang="ru-RU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sessor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7A7F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                          </a:t>
            </a:r>
          </a:p>
          <a:p>
            <a:endParaRPr lang="ru-RU" dirty="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63713" y="2636838"/>
            <a:ext cx="14398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0" dirty="0" smtClean="0">
                <a:latin typeface="Tahoma" pitchFamily="34" charset="0"/>
              </a:rPr>
              <a:t>шлях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2843213" y="2636838"/>
            <a:ext cx="13684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>
                <a:latin typeface="Tahoma" pitchFamily="34" charset="0"/>
              </a:rPr>
              <a:t>18 км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4859338" y="2636838"/>
            <a:ext cx="237695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>
                <a:latin typeface="Tahoma" pitchFamily="34" charset="0"/>
              </a:rPr>
              <a:t>15 </a:t>
            </a:r>
            <a:r>
              <a:rPr lang="ru-RU" sz="3200" b="0" dirty="0" err="1" smtClean="0">
                <a:latin typeface="Tahoma" pitchFamily="34" charset="0"/>
              </a:rPr>
              <a:t>хвилин</a:t>
            </a:r>
            <a:r>
              <a:rPr lang="ru-RU" sz="3200" b="0" dirty="0" smtClean="0">
                <a:latin typeface="Tahoma" pitchFamily="34" charset="0"/>
              </a:rPr>
              <a:t>.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395536" y="3357563"/>
            <a:ext cx="216033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швидкість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4140200" y="2636838"/>
            <a:ext cx="647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>
                <a:latin typeface="Tahoma" pitchFamily="34" charset="0"/>
              </a:rPr>
              <a:t>за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611561" y="2060575"/>
            <a:ext cx="820859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Поїзд</a:t>
            </a:r>
            <a:r>
              <a:rPr lang="ru-RU" sz="3200" b="0" dirty="0" smtClean="0">
                <a:latin typeface="Tahoma" pitchFamily="34" charset="0"/>
              </a:rPr>
              <a:t>, </a:t>
            </a:r>
            <a:r>
              <a:rPr lang="ru-RU" sz="3200" b="0" dirty="0" err="1" smtClean="0">
                <a:latin typeface="Tahoma" pitchFamily="34" charset="0"/>
              </a:rPr>
              <a:t>який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рухався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рівномірно</a:t>
            </a:r>
            <a:r>
              <a:rPr lang="ru-RU" sz="3200" b="0" dirty="0">
                <a:latin typeface="Tahoma" pitchFamily="34" charset="0"/>
              </a:rPr>
              <a:t>, </a:t>
            </a:r>
            <a:r>
              <a:rPr lang="ru-RU" sz="3200" b="0" dirty="0" err="1" smtClean="0">
                <a:latin typeface="Tahoma" pitchFamily="34" charset="0"/>
              </a:rPr>
              <a:t>пройшов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7092280" y="2636912"/>
            <a:ext cx="158417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Знайти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2627313" y="3357563"/>
            <a:ext cx="6193159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поїзда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>
                <a:latin typeface="Tahoma" pitchFamily="34" charset="0"/>
              </a:rPr>
              <a:t>на </a:t>
            </a:r>
            <a:r>
              <a:rPr lang="ru-RU" sz="3200" b="0" dirty="0" err="1" smtClean="0">
                <a:latin typeface="Tahoma" pitchFamily="34" charset="0"/>
              </a:rPr>
              <a:t>даній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ділянці</a:t>
            </a:r>
            <a:r>
              <a:rPr lang="ru-RU" sz="3200" b="0" dirty="0" smtClean="0">
                <a:latin typeface="Tahoma" pitchFamily="34" charset="0"/>
              </a:rPr>
              <a:t> шляху.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56689" name="AutoShape 17"/>
          <p:cNvSpPr>
            <a:spLocks noChangeArrowheads="1"/>
          </p:cNvSpPr>
          <p:nvPr/>
        </p:nvSpPr>
        <p:spPr bwMode="auto">
          <a:xfrm>
            <a:off x="4932363" y="476250"/>
            <a:ext cx="3240087" cy="1295400"/>
          </a:xfrm>
          <a:prstGeom prst="wedgeRoundRectCallout">
            <a:avLst>
              <a:gd name="adj1" fmla="val -129176"/>
              <a:gd name="adj2" fmla="val 150736"/>
              <a:gd name="adj3" fmla="val 16667"/>
            </a:avLst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dirty="0" err="1" smtClean="0"/>
              <a:t>Пройдений</a:t>
            </a:r>
            <a:r>
              <a:rPr lang="ru-RU" sz="1600" dirty="0" smtClean="0"/>
              <a:t>  шлях-</a:t>
            </a:r>
            <a:r>
              <a:rPr lang="en-US" sz="1600" dirty="0"/>
              <a:t>S, </a:t>
            </a:r>
            <a:r>
              <a:rPr lang="ru-RU" sz="1600" dirty="0" err="1" smtClean="0"/>
              <a:t>одиниці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вимірювання</a:t>
            </a:r>
            <a:r>
              <a:rPr lang="ru-RU" sz="1600" dirty="0" smtClean="0"/>
              <a:t>: </a:t>
            </a:r>
            <a:r>
              <a:rPr lang="ru-RU" sz="1600" dirty="0"/>
              <a:t>м, км, см, </a:t>
            </a:r>
            <a:r>
              <a:rPr lang="ru-RU" sz="1600" dirty="0" err="1" smtClean="0"/>
              <a:t>дм,мм.</a:t>
            </a:r>
            <a:r>
              <a:rPr lang="ru-RU" sz="1600" u="sng" dirty="0" err="1" smtClean="0"/>
              <a:t>Основна</a:t>
            </a:r>
            <a:r>
              <a:rPr lang="ru-RU" sz="1600" u="sng" dirty="0" smtClean="0"/>
              <a:t>  </a:t>
            </a:r>
            <a:r>
              <a:rPr lang="ru-RU" sz="1600" u="sng" dirty="0" err="1" smtClean="0"/>
              <a:t>одиниця</a:t>
            </a:r>
            <a:r>
              <a:rPr lang="ru-RU" sz="1600" u="sng" dirty="0" smtClean="0"/>
              <a:t> </a:t>
            </a:r>
            <a:r>
              <a:rPr lang="ru-RU" sz="1600" u="sng" dirty="0" err="1" smtClean="0"/>
              <a:t>вимірювання</a:t>
            </a:r>
            <a:r>
              <a:rPr lang="ru-RU" sz="1600" u="sng" dirty="0" smtClean="0"/>
              <a:t> в СІ:  </a:t>
            </a:r>
            <a:r>
              <a:rPr lang="ru-RU" sz="1600" u="sng" dirty="0"/>
              <a:t>м (метр).</a:t>
            </a:r>
          </a:p>
        </p:txBody>
      </p:sp>
      <p:sp>
        <p:nvSpPr>
          <p:cNvPr id="156690" name="AutoShape 18"/>
          <p:cNvSpPr>
            <a:spLocks noChangeArrowheads="1"/>
          </p:cNvSpPr>
          <p:nvPr/>
        </p:nvSpPr>
        <p:spPr bwMode="auto">
          <a:xfrm>
            <a:off x="611188" y="4724400"/>
            <a:ext cx="3348037" cy="1944688"/>
          </a:xfrm>
          <a:prstGeom prst="wedgeRoundRectCallout">
            <a:avLst>
              <a:gd name="adj1" fmla="val -16949"/>
              <a:gd name="adj2" fmla="val -103551"/>
              <a:gd name="adj3" fmla="val 16667"/>
            </a:avLst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 err="1" smtClean="0"/>
              <a:t>Швидкість</a:t>
            </a:r>
            <a:r>
              <a:rPr lang="ru-RU" sz="1800" dirty="0" smtClean="0"/>
              <a:t>–</a:t>
            </a:r>
            <a:r>
              <a:rPr lang="en-US" sz="2000" dirty="0">
                <a:latin typeface="Monotype Corsiva" pitchFamily="66" charset="0"/>
              </a:rPr>
              <a:t>U</a:t>
            </a:r>
            <a:r>
              <a:rPr lang="ru-RU" sz="1800" dirty="0"/>
              <a:t>, </a:t>
            </a:r>
            <a:r>
              <a:rPr lang="ru-RU" sz="1800" dirty="0" err="1" smtClean="0"/>
              <a:t>одиниці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вимірювання:м</a:t>
            </a:r>
            <a:r>
              <a:rPr lang="ru-RU" sz="1800" dirty="0" smtClean="0"/>
              <a:t>/</a:t>
            </a:r>
            <a:r>
              <a:rPr lang="ru-RU" sz="1800" dirty="0" err="1" smtClean="0"/>
              <a:t>с,км</a:t>
            </a:r>
            <a:r>
              <a:rPr lang="ru-RU" sz="1800" dirty="0" smtClean="0"/>
              <a:t>/ч</a:t>
            </a:r>
            <a:r>
              <a:rPr lang="ru-RU" sz="1800" dirty="0"/>
              <a:t>, см/</a:t>
            </a:r>
            <a:r>
              <a:rPr lang="ru-RU" sz="1800" dirty="0" err="1"/>
              <a:t>с,см</a:t>
            </a:r>
            <a:r>
              <a:rPr lang="ru-RU" sz="1800" dirty="0"/>
              <a:t>/мин. </a:t>
            </a:r>
            <a:r>
              <a:rPr lang="ru-RU" sz="1800" u="sng" dirty="0" err="1" smtClean="0"/>
              <a:t>Основна</a:t>
            </a:r>
            <a:r>
              <a:rPr lang="ru-RU" sz="1800" u="sng" dirty="0" smtClean="0"/>
              <a:t> </a:t>
            </a:r>
            <a:r>
              <a:rPr lang="ru-RU" sz="1800" u="sng" dirty="0" err="1" smtClean="0"/>
              <a:t>одиниця</a:t>
            </a:r>
            <a:r>
              <a:rPr lang="ru-RU" sz="1800" u="sng" dirty="0" smtClean="0"/>
              <a:t> </a:t>
            </a:r>
            <a:r>
              <a:rPr lang="ru-RU" sz="1800" u="sng" dirty="0" err="1" smtClean="0"/>
              <a:t>вимірювання</a:t>
            </a:r>
            <a:r>
              <a:rPr lang="ru-RU" sz="1800" u="sng" dirty="0" smtClean="0"/>
              <a:t> в СІ: </a:t>
            </a:r>
            <a:r>
              <a:rPr lang="ru-RU" sz="1800" u="sng" dirty="0"/>
              <a:t>м/с (метр </a:t>
            </a:r>
            <a:r>
              <a:rPr lang="ru-RU" sz="1800" u="sng" dirty="0" smtClean="0"/>
              <a:t>за </a:t>
            </a:r>
            <a:r>
              <a:rPr lang="ru-RU" sz="1800" u="sng" dirty="0"/>
              <a:t>секунду).</a:t>
            </a:r>
          </a:p>
        </p:txBody>
      </p:sp>
      <p:sp>
        <p:nvSpPr>
          <p:cNvPr id="156691" name="AutoShape 19"/>
          <p:cNvSpPr>
            <a:spLocks/>
          </p:cNvSpPr>
          <p:nvPr/>
        </p:nvSpPr>
        <p:spPr bwMode="auto">
          <a:xfrm>
            <a:off x="6088063" y="5475288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-182815"/>
              <a:gd name="adj4" fmla="val -123264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6692" name="AutoShape 20"/>
          <p:cNvSpPr>
            <a:spLocks/>
          </p:cNvSpPr>
          <p:nvPr/>
        </p:nvSpPr>
        <p:spPr bwMode="auto">
          <a:xfrm>
            <a:off x="4427538" y="5300663"/>
            <a:ext cx="1873250" cy="609600"/>
          </a:xfrm>
          <a:prstGeom prst="borderCallout1">
            <a:avLst>
              <a:gd name="adj1" fmla="val 18750"/>
              <a:gd name="adj2" fmla="val -4069"/>
              <a:gd name="adj3" fmla="val -361199"/>
              <a:gd name="adj4" fmla="val -50171"/>
            </a:avLst>
          </a:prstGeom>
          <a:solidFill>
            <a:srgbClr val="33CCCC"/>
          </a:solidFill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 err="1" smtClean="0"/>
              <a:t>Пройдений</a:t>
            </a:r>
            <a:r>
              <a:rPr lang="ru-RU" sz="1800" dirty="0" smtClean="0"/>
              <a:t> шлях, </a:t>
            </a:r>
            <a:r>
              <a:rPr lang="en-US" sz="1800" dirty="0"/>
              <a:t>S</a:t>
            </a:r>
            <a:endParaRPr lang="ru-RU" sz="1800" dirty="0"/>
          </a:p>
        </p:txBody>
      </p:sp>
      <p:sp>
        <p:nvSpPr>
          <p:cNvPr id="156694" name="AutoShape 22"/>
          <p:cNvSpPr>
            <a:spLocks/>
          </p:cNvSpPr>
          <p:nvPr/>
        </p:nvSpPr>
        <p:spPr bwMode="auto">
          <a:xfrm>
            <a:off x="6948488" y="5300663"/>
            <a:ext cx="1295400" cy="609600"/>
          </a:xfrm>
          <a:prstGeom prst="borderCallout1">
            <a:avLst>
              <a:gd name="adj1" fmla="val 18750"/>
              <a:gd name="adj2" fmla="val -5884"/>
              <a:gd name="adj3" fmla="val -366148"/>
              <a:gd name="adj4" fmla="val -111644"/>
            </a:avLst>
          </a:prstGeom>
          <a:solidFill>
            <a:srgbClr val="33CCCC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 smtClean="0"/>
              <a:t>Час, </a:t>
            </a:r>
            <a:r>
              <a:rPr lang="en-US" sz="1800" dirty="0"/>
              <a:t>t</a:t>
            </a:r>
            <a:endParaRPr lang="ru-RU" sz="1800" dirty="0"/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683568" y="332656"/>
            <a:ext cx="3743325" cy="707886"/>
          </a:xfrm>
          <a:prstGeom prst="rect">
            <a:avLst/>
          </a:prstGeom>
          <a:solidFill>
            <a:srgbClr val="CCFFCC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err="1" smtClean="0">
                <a:solidFill>
                  <a:srgbClr val="1E14E8"/>
                </a:solidFill>
              </a:rPr>
              <a:t>Виділення</a:t>
            </a:r>
            <a:r>
              <a:rPr lang="ru-RU" sz="2000" dirty="0" smtClean="0">
                <a:solidFill>
                  <a:srgbClr val="1E14E8"/>
                </a:solidFill>
              </a:rPr>
              <a:t> </a:t>
            </a:r>
            <a:r>
              <a:rPr lang="ru-RU" sz="2000" dirty="0" err="1" smtClean="0">
                <a:solidFill>
                  <a:srgbClr val="1E14E8"/>
                </a:solidFill>
              </a:rPr>
              <a:t>даних</a:t>
            </a:r>
            <a:r>
              <a:rPr lang="ru-RU" sz="2000" dirty="0" smtClean="0">
                <a:solidFill>
                  <a:srgbClr val="1E14E8"/>
                </a:solidFill>
              </a:rPr>
              <a:t> </a:t>
            </a:r>
            <a:r>
              <a:rPr lang="ru-RU" sz="2000" dirty="0">
                <a:solidFill>
                  <a:srgbClr val="1E14E8"/>
                </a:solidFill>
              </a:rPr>
              <a:t>в </a:t>
            </a:r>
            <a:r>
              <a:rPr lang="ru-RU" sz="2000" dirty="0" err="1" smtClean="0">
                <a:solidFill>
                  <a:srgbClr val="1E14E8"/>
                </a:solidFill>
              </a:rPr>
              <a:t>умові</a:t>
            </a:r>
            <a:r>
              <a:rPr lang="ru-RU" sz="2000" dirty="0" smtClean="0">
                <a:solidFill>
                  <a:srgbClr val="1E14E8"/>
                </a:solidFill>
              </a:rPr>
              <a:t> </a:t>
            </a:r>
            <a:r>
              <a:rPr lang="ru-RU" sz="2000" dirty="0" err="1" smtClean="0">
                <a:solidFill>
                  <a:srgbClr val="1E14E8"/>
                </a:solidFill>
              </a:rPr>
              <a:t>задачі</a:t>
            </a:r>
            <a:endParaRPr lang="ru-RU" sz="2000" dirty="0">
              <a:solidFill>
                <a:srgbClr val="1E14E8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6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4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4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autoRev="1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"/>
                            </p:stCondLst>
                            <p:childTnLst>
                              <p:par>
                                <p:cTn id="6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566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1000" autoRev="1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1000" autoRev="1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1000" autoRev="1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autoRev="1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autoRev="1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"/>
                            </p:stCondLst>
                            <p:childTnLst>
                              <p:par>
                                <p:cTn id="99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566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6" grpId="1"/>
      <p:bldP spid="156676" grpId="2"/>
      <p:bldP spid="156678" grpId="0"/>
      <p:bldP spid="156678" grpId="1"/>
      <p:bldP spid="156680" grpId="0"/>
      <p:bldP spid="156680" grpId="2"/>
      <p:bldP spid="156681" grpId="0"/>
      <p:bldP spid="156681" grpId="2"/>
      <p:bldP spid="156681" grpId="3"/>
      <p:bldP spid="156684" grpId="0"/>
      <p:bldP spid="156685" grpId="0"/>
      <p:bldP spid="156687" grpId="0"/>
      <p:bldP spid="156688" grpId="0"/>
      <p:bldP spid="156689" grpId="0" animBg="1"/>
      <p:bldP spid="156690" grpId="0" animBg="1"/>
      <p:bldP spid="156692" grpId="0" animBg="1"/>
      <p:bldP spid="156694" grpId="0" animBg="1"/>
      <p:bldP spid="1566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755650" y="908050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08175" y="200025"/>
            <a:ext cx="668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Запис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умови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та 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розвя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/>
              </a:rPr>
              <a:t>’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зок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задачі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619250" y="1412875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ДАНО: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763713" y="2205038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S=18</a:t>
            </a:r>
            <a:r>
              <a:rPr lang="ru-RU" sz="2000"/>
              <a:t> км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692275" y="2781300"/>
            <a:ext cx="1366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t=15</a:t>
            </a:r>
            <a:r>
              <a:rPr lang="ru-RU" sz="2000" dirty="0"/>
              <a:t> </a:t>
            </a:r>
            <a:r>
              <a:rPr lang="ru-RU" sz="2000" dirty="0" err="1" smtClean="0"/>
              <a:t>хв</a:t>
            </a:r>
            <a:endParaRPr lang="ru-RU" sz="2000" dirty="0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3203575" y="1773238"/>
            <a:ext cx="0" cy="24479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1403350" y="3573463"/>
            <a:ext cx="1728788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763713" y="3789363"/>
            <a:ext cx="1008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2000"/>
              <a:t> -- ?</a:t>
            </a:r>
            <a:endParaRPr lang="ru-RU" sz="2000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563938" y="1412875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СІ:</a:t>
            </a:r>
            <a:endParaRPr lang="ru-RU" sz="2000" dirty="0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348038" y="2205038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S=18000 </a:t>
            </a:r>
            <a:r>
              <a:rPr lang="ru-RU" sz="2000"/>
              <a:t>м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3276600" y="2852738"/>
            <a:ext cx="15827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3348038" y="27813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t=900 c</a:t>
            </a:r>
            <a:endParaRPr lang="ru-RU" sz="2000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3419475" y="3789363"/>
            <a:ext cx="1296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4932363" y="18446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5724525" y="1412875"/>
            <a:ext cx="23034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Розв</a:t>
            </a:r>
            <a:r>
              <a:rPr lang="ru-RU" sz="2000" dirty="0" err="1" smtClean="0">
                <a:latin typeface="Arial"/>
                <a:cs typeface="Arial"/>
              </a:rPr>
              <a:t>’</a:t>
            </a:r>
            <a:r>
              <a:rPr lang="ru-RU" sz="2000" dirty="0" err="1" smtClean="0"/>
              <a:t>язок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5219700" y="2060575"/>
            <a:ext cx="36004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err="1" smtClean="0"/>
              <a:t>Запишемо</a:t>
            </a:r>
            <a:r>
              <a:rPr lang="ru-RU" sz="1800" dirty="0" smtClean="0"/>
              <a:t> </a:t>
            </a:r>
            <a:r>
              <a:rPr lang="ru-RU" sz="1800" dirty="0"/>
              <a:t>формулу </a:t>
            </a:r>
            <a:r>
              <a:rPr lang="ru-RU" sz="1800" dirty="0" err="1" smtClean="0"/>
              <a:t>швидкості</a:t>
            </a:r>
            <a:r>
              <a:rPr lang="ru-RU" sz="1800" dirty="0" smtClean="0"/>
              <a:t> </a:t>
            </a:r>
            <a:r>
              <a:rPr lang="ru-RU" sz="1800" dirty="0"/>
              <a:t>для </a:t>
            </a:r>
            <a:r>
              <a:rPr lang="ru-RU" sz="1800" dirty="0" err="1" smtClean="0"/>
              <a:t>равномірного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прямолінійного</a:t>
            </a:r>
            <a:r>
              <a:rPr lang="ru-RU" sz="1800" dirty="0" smtClean="0"/>
              <a:t>  </a:t>
            </a:r>
            <a:r>
              <a:rPr lang="ru-RU" sz="1800" dirty="0" err="1" smtClean="0"/>
              <a:t>руху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5003800" y="3357563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2000"/>
              <a:t> =</a:t>
            </a:r>
            <a:endParaRPr lang="ru-RU" sz="2000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5724525" y="3573463"/>
            <a:ext cx="7921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5867400" y="3213100"/>
            <a:ext cx="720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5940425" y="3068638"/>
            <a:ext cx="358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</a:t>
            </a:r>
            <a:endParaRPr lang="ru-RU" sz="2000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6011863" y="3644900"/>
            <a:ext cx="5762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  <a:endParaRPr lang="ru-RU" sz="2000"/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6877050" y="3141663"/>
            <a:ext cx="1655763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 </a:t>
            </a:r>
            <a:r>
              <a:rPr lang="ru-RU" sz="1800" dirty="0" err="1" smtClean="0"/>
              <a:t>Підставимо</a:t>
            </a:r>
            <a:r>
              <a:rPr lang="ru-RU" sz="1800" dirty="0" smtClean="0"/>
              <a:t> </a:t>
            </a:r>
            <a:r>
              <a:rPr lang="ru-RU" sz="1800" dirty="0" err="1" smtClean="0"/>
              <a:t>дані</a:t>
            </a:r>
            <a:r>
              <a:rPr lang="ru-RU" sz="1800" dirty="0" smtClean="0"/>
              <a:t> </a:t>
            </a:r>
            <a:r>
              <a:rPr lang="ru-RU" sz="1800" dirty="0"/>
              <a:t>у</a:t>
            </a:r>
            <a:r>
              <a:rPr lang="ru-RU" sz="1800" dirty="0" smtClean="0"/>
              <a:t> </a:t>
            </a:r>
            <a:r>
              <a:rPr lang="ru-RU" sz="1800" dirty="0"/>
              <a:t>формулу: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932363" y="4508500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2000"/>
              <a:t> =</a:t>
            </a:r>
            <a:endParaRPr lang="ru-RU" sz="2000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5724525" y="4724400"/>
            <a:ext cx="1152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5651500" y="4221163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18000 </a:t>
            </a:r>
            <a:r>
              <a:rPr lang="ru-RU" sz="2000"/>
              <a:t>м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5940425" y="4868863"/>
            <a:ext cx="86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900 с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7019925" y="4508500"/>
            <a:ext cx="1296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= 20 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5076057" y="5445125"/>
            <a:ext cx="288049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Відповідь</a:t>
            </a:r>
            <a:r>
              <a:rPr lang="ru-RU" sz="2000" dirty="0" smtClean="0"/>
              <a:t>: </a:t>
            </a:r>
            <a:r>
              <a:rPr lang="en-US" sz="2000" dirty="0">
                <a:latin typeface="Monotype Corsiva" pitchFamily="66" charset="0"/>
              </a:rPr>
              <a:t>U</a:t>
            </a:r>
            <a:r>
              <a:rPr lang="en-US" sz="2000" dirty="0"/>
              <a:t> =</a:t>
            </a:r>
            <a:r>
              <a:rPr lang="ru-RU" sz="2000" dirty="0"/>
              <a:t>20 м</a:t>
            </a:r>
            <a:r>
              <a:rPr lang="en-US" sz="2000" dirty="0"/>
              <a:t>/</a:t>
            </a:r>
            <a:r>
              <a:rPr lang="ru-RU" sz="2000" dirty="0"/>
              <a:t>с</a:t>
            </a:r>
          </a:p>
        </p:txBody>
      </p:sp>
      <p:sp>
        <p:nvSpPr>
          <p:cNvPr id="37939" name="AutoShape 51"/>
          <p:cNvSpPr>
            <a:spLocks noChangeArrowheads="1"/>
          </p:cNvSpPr>
          <p:nvPr/>
        </p:nvSpPr>
        <p:spPr bwMode="auto">
          <a:xfrm>
            <a:off x="3275856" y="260648"/>
            <a:ext cx="1584325" cy="1439863"/>
          </a:xfrm>
          <a:prstGeom prst="wedgeRectCallout">
            <a:avLst>
              <a:gd name="adj1" fmla="val -116634"/>
              <a:gd name="adj2" fmla="val 90352"/>
            </a:avLst>
          </a:prstGeom>
          <a:solidFill>
            <a:srgbClr val="FF0000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/>
              <a:t>перевести в </a:t>
            </a:r>
            <a:r>
              <a:rPr lang="ru-RU" sz="1600" dirty="0" smtClean="0"/>
              <a:t>СІ</a:t>
            </a:r>
            <a:endParaRPr lang="ru-RU" sz="1600" dirty="0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3275856" y="1844824"/>
            <a:ext cx="1800225" cy="3095625"/>
          </a:xfrm>
          <a:prstGeom prst="rect">
            <a:avLst/>
          </a:prstGeom>
          <a:solidFill>
            <a:srgbClr val="00FF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1475656" y="1124744"/>
            <a:ext cx="1728788" cy="3095625"/>
          </a:xfrm>
          <a:prstGeom prst="rect">
            <a:avLst/>
          </a:prstGeom>
          <a:solidFill>
            <a:srgbClr val="3366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5076056" y="1268760"/>
            <a:ext cx="3743325" cy="4679950"/>
          </a:xfrm>
          <a:prstGeom prst="rect">
            <a:avLst/>
          </a:prstGeom>
          <a:solidFill>
            <a:srgbClr val="008000">
              <a:alpha val="1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1403350" y="4221163"/>
            <a:ext cx="3529013" cy="1584325"/>
          </a:xfrm>
          <a:prstGeom prst="rect">
            <a:avLst/>
          </a:prstGeom>
          <a:solidFill>
            <a:srgbClr val="FF0000">
              <a:alpha val="3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1835150" y="4581525"/>
            <a:ext cx="280828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 err="1" smtClean="0">
                <a:solidFill>
                  <a:srgbClr val="1E14E8"/>
                </a:solidFill>
              </a:rPr>
              <a:t>Оце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>
                <a:solidFill>
                  <a:srgbClr val="1E14E8"/>
                </a:solidFill>
              </a:rPr>
              <a:t>так просто </a:t>
            </a:r>
            <a:r>
              <a:rPr lang="ru-RU" sz="1800" dirty="0" err="1" smtClean="0">
                <a:solidFill>
                  <a:srgbClr val="1E14E8"/>
                </a:solidFill>
              </a:rPr>
              <a:t>можна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розвязувати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задачі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фізики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>
                <a:solidFill>
                  <a:srgbClr val="1E14E8"/>
                </a:solidFill>
              </a:rPr>
              <a:t>!</a:t>
            </a:r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1403350" y="1125538"/>
            <a:ext cx="7272338" cy="4679950"/>
          </a:xfrm>
          <a:prstGeom prst="rect">
            <a:avLst/>
          </a:prstGeom>
          <a:noFill/>
          <a:ln w="5715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37960" name="AutoShape 72"/>
          <p:cNvCxnSpPr>
            <a:cxnSpLocks noChangeShapeType="1"/>
            <a:stCxn id="37947" idx="0"/>
          </p:cNvCxnSpPr>
          <p:nvPr/>
        </p:nvCxnSpPr>
        <p:spPr bwMode="auto">
          <a:xfrm rot="5400000" flipV="1">
            <a:off x="5040313" y="1096963"/>
            <a:ext cx="1587" cy="1587"/>
          </a:xfrm>
          <a:prstGeom prst="bentConnector3">
            <a:avLst>
              <a:gd name="adj1" fmla="val -12600000"/>
            </a:avLst>
          </a:prstGeom>
          <a:noFill/>
          <a:ln w="9525">
            <a:noFill/>
            <a:miter lim="800000"/>
            <a:headEnd/>
            <a:tailEnd type="triangle" w="med" len="med"/>
          </a:ln>
          <a:effectLst/>
        </p:spPr>
      </p:cxnSp>
      <p:sp>
        <p:nvSpPr>
          <p:cNvPr id="37967" name="AutoShape 79"/>
          <p:cNvSpPr>
            <a:spLocks noChangeArrowheads="1"/>
          </p:cNvSpPr>
          <p:nvPr/>
        </p:nvSpPr>
        <p:spPr bwMode="auto">
          <a:xfrm>
            <a:off x="3419872" y="1628800"/>
            <a:ext cx="1511300" cy="73025"/>
          </a:xfrm>
          <a:prstGeom prst="wedgeRectCallout">
            <a:avLst>
              <a:gd name="adj1" fmla="val -125315"/>
              <a:gd name="adj2" fmla="val 1639130"/>
            </a:avLst>
          </a:prstGeom>
          <a:solidFill>
            <a:schemeClr val="hlink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37968" name="AutoShape 80"/>
          <p:cNvSpPr>
            <a:spLocks noChangeArrowheads="1"/>
          </p:cNvSpPr>
          <p:nvPr/>
        </p:nvSpPr>
        <p:spPr bwMode="auto">
          <a:xfrm>
            <a:off x="5148064" y="1916832"/>
            <a:ext cx="3168650" cy="576262"/>
          </a:xfrm>
          <a:prstGeom prst="wedgeRectCallout">
            <a:avLst>
              <a:gd name="adj1" fmla="val -119338"/>
              <a:gd name="adj2" fmla="val 36778"/>
            </a:avLst>
          </a:prstGeom>
          <a:solidFill>
            <a:srgbClr val="00FFFF">
              <a:alpha val="48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800" dirty="0">
                <a:solidFill>
                  <a:srgbClr val="150EA2"/>
                </a:solidFill>
              </a:rPr>
              <a:t>18 </a:t>
            </a:r>
            <a:r>
              <a:rPr lang="ru-RU" sz="1800" dirty="0">
                <a:solidFill>
                  <a:srgbClr val="150EA2"/>
                </a:solidFill>
              </a:rPr>
              <a:t>км=18</a:t>
            </a:r>
            <a:r>
              <a:rPr lang="en-US" sz="2400" dirty="0">
                <a:solidFill>
                  <a:srgbClr val="150EA2"/>
                </a:solidFill>
                <a:cs typeface="Arial" charset="0"/>
              </a:rPr>
              <a:t>·</a:t>
            </a:r>
            <a:r>
              <a:rPr lang="ru-RU" sz="1800" dirty="0">
                <a:solidFill>
                  <a:srgbClr val="150EA2"/>
                </a:solidFill>
                <a:cs typeface="Arial" charset="0"/>
              </a:rPr>
              <a:t>1000 м=18000 м</a:t>
            </a:r>
            <a:endParaRPr lang="en-US" sz="1800" dirty="0">
              <a:solidFill>
                <a:srgbClr val="150EA2"/>
              </a:solidFill>
              <a:cs typeface="Arial" charset="0"/>
            </a:endParaRPr>
          </a:p>
        </p:txBody>
      </p:sp>
      <p:sp>
        <p:nvSpPr>
          <p:cNvPr id="37969" name="AutoShape 81"/>
          <p:cNvSpPr>
            <a:spLocks noChangeArrowheads="1"/>
          </p:cNvSpPr>
          <p:nvPr/>
        </p:nvSpPr>
        <p:spPr bwMode="auto">
          <a:xfrm>
            <a:off x="5148064" y="2636912"/>
            <a:ext cx="3240088" cy="647700"/>
          </a:xfrm>
          <a:prstGeom prst="wedgeRectCallout">
            <a:avLst>
              <a:gd name="adj1" fmla="val -123051"/>
              <a:gd name="adj2" fmla="val 7352"/>
            </a:avLst>
          </a:prstGeom>
          <a:solidFill>
            <a:srgbClr val="99CC00">
              <a:alpha val="58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>
                <a:solidFill>
                  <a:srgbClr val="150EA2"/>
                </a:solidFill>
              </a:rPr>
              <a:t>15 </a:t>
            </a:r>
            <a:r>
              <a:rPr lang="ru-RU" sz="1800" dirty="0" smtClean="0">
                <a:solidFill>
                  <a:srgbClr val="150EA2"/>
                </a:solidFill>
              </a:rPr>
              <a:t>хв=15</a:t>
            </a:r>
            <a:r>
              <a:rPr lang="en-US" sz="2400" dirty="0">
                <a:solidFill>
                  <a:srgbClr val="150EA2"/>
                </a:solidFill>
              </a:rPr>
              <a:t>·</a:t>
            </a:r>
            <a:r>
              <a:rPr lang="ru-RU" sz="1800" dirty="0">
                <a:solidFill>
                  <a:srgbClr val="150EA2"/>
                </a:solidFill>
              </a:rPr>
              <a:t>60 с=900 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37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500"/>
                            </p:stCondLst>
                            <p:childTnLst>
                              <p:par>
                                <p:cTn id="6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1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000"/>
                            </p:stCondLst>
                            <p:childTnLst>
                              <p:par>
                                <p:cTn id="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30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2000"/>
                                        <p:tgtEl>
                                          <p:spTgt spid="37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7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0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335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63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35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35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335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431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3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731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831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131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431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731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30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031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81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131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2000"/>
                                        <p:tgtEl>
                                          <p:spTgt spid="37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3310"/>
                            </p:stCondLst>
                            <p:childTnLst>
                              <p:par>
                                <p:cTn id="1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5310"/>
                            </p:stCondLst>
                            <p:childTnLst>
                              <p:par>
                                <p:cTn id="1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2000" fill="hold"/>
                                        <p:tgtEl>
                                          <p:spTgt spid="37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  <p:bldP spid="37901" grpId="0"/>
      <p:bldP spid="37902" grpId="0"/>
      <p:bldP spid="37903" grpId="0" animBg="1"/>
      <p:bldP spid="37904" grpId="0" animBg="1"/>
      <p:bldP spid="37905" grpId="0"/>
      <p:bldP spid="37907" grpId="0"/>
      <p:bldP spid="37910" grpId="0"/>
      <p:bldP spid="37919" grpId="0"/>
      <p:bldP spid="37920" grpId="0"/>
      <p:bldP spid="37921" grpId="0" animBg="1"/>
      <p:bldP spid="37922" grpId="0"/>
      <p:bldP spid="37923" grpId="0"/>
      <p:bldP spid="37924" grpId="0"/>
      <p:bldP spid="37925" grpId="0" animBg="1"/>
      <p:bldP spid="37927" grpId="0"/>
      <p:bldP spid="37928" grpId="0"/>
      <p:bldP spid="37929" grpId="0"/>
      <p:bldP spid="37930" grpId="0"/>
      <p:bldP spid="37931" grpId="0" animBg="1"/>
      <p:bldP spid="37932" grpId="0"/>
      <p:bldP spid="37934" grpId="0"/>
      <p:bldP spid="37935" grpId="0"/>
      <p:bldP spid="37937" grpId="0"/>
      <p:bldP spid="37939" grpId="0" animBg="1"/>
      <p:bldP spid="37939" grpId="1" animBg="1"/>
      <p:bldP spid="37942" grpId="0" animBg="1"/>
      <p:bldP spid="37943" grpId="0" animBg="1"/>
      <p:bldP spid="37944" grpId="0" animBg="1"/>
      <p:bldP spid="37945" grpId="0" animBg="1"/>
      <p:bldP spid="37946" grpId="0" build="allAtOnce"/>
      <p:bldP spid="37947" grpId="0" animBg="1"/>
      <p:bldP spid="37967" grpId="0" animBg="1"/>
      <p:bldP spid="37967" grpId="1" animBg="1"/>
      <p:bldP spid="37968" grpId="0" animBg="1"/>
      <p:bldP spid="37968" grpId="1" animBg="1"/>
      <p:bldP spid="37969" grpId="0" animBg="1"/>
      <p:bldP spid="3796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                          </a:t>
            </a:r>
          </a:p>
          <a:p>
            <a:endParaRPr lang="ru-RU" dirty="0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250825" y="2636838"/>
            <a:ext cx="21605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швидкістю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2555875" y="2636838"/>
            <a:ext cx="223214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>
                <a:latin typeface="Tahoma" pitchFamily="34" charset="0"/>
              </a:rPr>
              <a:t>54 </a:t>
            </a:r>
            <a:r>
              <a:rPr lang="ru-RU" sz="3200" b="0" dirty="0" smtClean="0">
                <a:latin typeface="Tahoma" pitchFamily="34" charset="0"/>
              </a:rPr>
              <a:t>км/год.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68313" y="3933825"/>
            <a:ext cx="2590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smtClean="0">
                <a:latin typeface="Tahoma" pitchFamily="34" charset="0"/>
              </a:rPr>
              <a:t>шлях </a:t>
            </a:r>
            <a:r>
              <a:rPr lang="ru-RU" sz="3200" b="0" dirty="0">
                <a:latin typeface="Tahoma" pitchFamily="34" charset="0"/>
              </a:rPr>
              <a:t>27 км. 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6156325" y="2636838"/>
            <a:ext cx="18716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0" dirty="0" smtClean="0">
                <a:latin typeface="Tahoma" pitchFamily="34" charset="0"/>
              </a:rPr>
              <a:t>час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827088" y="2060575"/>
            <a:ext cx="72723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>
                <a:latin typeface="Tahoma" pitchFamily="34" charset="0"/>
              </a:rPr>
              <a:t>Автобус </a:t>
            </a:r>
            <a:r>
              <a:rPr lang="ru-RU" sz="3200" b="0" dirty="0" err="1" smtClean="0">
                <a:latin typeface="Tahoma" pitchFamily="34" charset="0"/>
              </a:rPr>
              <a:t>рухається</a:t>
            </a:r>
            <a:r>
              <a:rPr lang="ru-RU" sz="3200" b="0" dirty="0" smtClean="0">
                <a:latin typeface="Tahoma" pitchFamily="34" charset="0"/>
              </a:rPr>
              <a:t>  </a:t>
            </a:r>
            <a:r>
              <a:rPr lang="ru-RU" sz="3200" b="0" dirty="0" err="1" smtClean="0">
                <a:latin typeface="Tahoma" pitchFamily="34" charset="0"/>
              </a:rPr>
              <a:t>рівномірно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зі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4572000" y="2636912"/>
            <a:ext cx="1584176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Знайти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250825" y="3284538"/>
            <a:ext cx="83534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 dirty="0" err="1" smtClean="0">
                <a:latin typeface="Tahoma" pitchFamily="34" charset="0"/>
              </a:rPr>
              <a:t>руху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>
                <a:latin typeface="Tahoma" pitchFamily="34" charset="0"/>
              </a:rPr>
              <a:t>автобуса, </a:t>
            </a:r>
            <a:r>
              <a:rPr lang="ru-RU" sz="3200" b="0" dirty="0" err="1" smtClean="0">
                <a:latin typeface="Tahoma" pitchFamily="34" charset="0"/>
              </a:rPr>
              <a:t>якщо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він</a:t>
            </a:r>
            <a:r>
              <a:rPr lang="ru-RU" sz="3200" b="0" dirty="0" smtClean="0">
                <a:latin typeface="Tahoma" pitchFamily="34" charset="0"/>
              </a:rPr>
              <a:t> </a:t>
            </a:r>
            <a:r>
              <a:rPr lang="ru-RU" sz="3200" b="0" dirty="0" err="1" smtClean="0">
                <a:latin typeface="Tahoma" pitchFamily="34" charset="0"/>
              </a:rPr>
              <a:t>пройшов</a:t>
            </a:r>
            <a:endParaRPr lang="ru-RU" sz="3200" b="0" dirty="0">
              <a:latin typeface="Tahoma" pitchFamily="34" charset="0"/>
            </a:endParaRPr>
          </a:p>
        </p:txBody>
      </p:sp>
      <p:sp>
        <p:nvSpPr>
          <p:cNvPr id="161802" name="AutoShape 10"/>
          <p:cNvSpPr>
            <a:spLocks noChangeArrowheads="1"/>
          </p:cNvSpPr>
          <p:nvPr/>
        </p:nvSpPr>
        <p:spPr bwMode="auto">
          <a:xfrm>
            <a:off x="971600" y="5562601"/>
            <a:ext cx="2447875" cy="602704"/>
          </a:xfrm>
          <a:prstGeom prst="wedgeRoundRectCallout">
            <a:avLst>
              <a:gd name="adj1" fmla="val -41418"/>
              <a:gd name="adj2" fmla="val -248307"/>
              <a:gd name="adj3" fmla="val 16667"/>
            </a:avLst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dirty="0" err="1" smtClean="0"/>
              <a:t>Пройдений</a:t>
            </a:r>
            <a:r>
              <a:rPr lang="ru-RU" sz="1600" dirty="0" smtClean="0"/>
              <a:t> шлях-</a:t>
            </a:r>
            <a:r>
              <a:rPr lang="en-US" sz="1600" dirty="0"/>
              <a:t>S</a:t>
            </a:r>
            <a:r>
              <a:rPr lang="ru-RU" sz="1600" dirty="0"/>
              <a:t>, м</a:t>
            </a:r>
          </a:p>
        </p:txBody>
      </p:sp>
      <p:sp>
        <p:nvSpPr>
          <p:cNvPr id="161803" name="AutoShape 11"/>
          <p:cNvSpPr>
            <a:spLocks noChangeArrowheads="1"/>
          </p:cNvSpPr>
          <p:nvPr/>
        </p:nvSpPr>
        <p:spPr bwMode="auto">
          <a:xfrm>
            <a:off x="5219700" y="4365625"/>
            <a:ext cx="3348038" cy="1944688"/>
          </a:xfrm>
          <a:prstGeom prst="wedgeRoundRectCallout">
            <a:avLst>
              <a:gd name="adj1" fmla="val -2870"/>
              <a:gd name="adj2" fmla="val -116611"/>
              <a:gd name="adj3" fmla="val 16667"/>
            </a:avLst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 smtClean="0"/>
              <a:t>Час-</a:t>
            </a:r>
            <a:r>
              <a:rPr lang="en-US" sz="1800" dirty="0"/>
              <a:t>t</a:t>
            </a:r>
            <a:r>
              <a:rPr lang="ru-RU" sz="1800" dirty="0"/>
              <a:t>, </a:t>
            </a:r>
            <a:r>
              <a:rPr lang="ru-RU" sz="1800" dirty="0" err="1" smtClean="0"/>
              <a:t>одиниці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вимірювання</a:t>
            </a:r>
            <a:r>
              <a:rPr lang="ru-RU" sz="1800" dirty="0" smtClean="0"/>
              <a:t>:  год, </a:t>
            </a:r>
            <a:r>
              <a:rPr lang="ru-RU" sz="1800" dirty="0" err="1" smtClean="0"/>
              <a:t>хв</a:t>
            </a:r>
            <a:r>
              <a:rPr lang="ru-RU" sz="1800" dirty="0" smtClean="0"/>
              <a:t>, с</a:t>
            </a:r>
            <a:r>
              <a:rPr lang="ru-RU" sz="1800" dirty="0"/>
              <a:t>. </a:t>
            </a:r>
            <a:r>
              <a:rPr lang="ru-RU" sz="1800" dirty="0" err="1" smtClean="0"/>
              <a:t>Основна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вимірювання</a:t>
            </a:r>
            <a:r>
              <a:rPr lang="ru-RU" sz="1800" dirty="0" smtClean="0"/>
              <a:t> в СІ: </a:t>
            </a:r>
          </a:p>
          <a:p>
            <a:pPr algn="ctr"/>
            <a:r>
              <a:rPr lang="ru-RU" sz="1800" u="sng" dirty="0" smtClean="0"/>
              <a:t>с </a:t>
            </a:r>
            <a:r>
              <a:rPr lang="ru-RU" sz="1800" u="sng" dirty="0"/>
              <a:t>(секунда).</a:t>
            </a:r>
          </a:p>
        </p:txBody>
      </p:sp>
      <p:sp>
        <p:nvSpPr>
          <p:cNvPr id="161804" name="AutoShape 12"/>
          <p:cNvSpPr>
            <a:spLocks/>
          </p:cNvSpPr>
          <p:nvPr/>
        </p:nvSpPr>
        <p:spPr bwMode="auto">
          <a:xfrm>
            <a:off x="6088063" y="5475288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-182815"/>
              <a:gd name="adj4" fmla="val -123264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1805" name="AutoShape 13"/>
          <p:cNvSpPr>
            <a:spLocks/>
          </p:cNvSpPr>
          <p:nvPr/>
        </p:nvSpPr>
        <p:spPr bwMode="auto">
          <a:xfrm>
            <a:off x="5795963" y="765175"/>
            <a:ext cx="2160587" cy="609600"/>
          </a:xfrm>
          <a:prstGeom prst="borderCallout1">
            <a:avLst>
              <a:gd name="adj1" fmla="val 18750"/>
              <a:gd name="adj2" fmla="val -3528"/>
              <a:gd name="adj3" fmla="val 306509"/>
              <a:gd name="adj4" fmla="val -180088"/>
            </a:avLst>
          </a:prstGeom>
          <a:solidFill>
            <a:srgbClr val="33CCCC"/>
          </a:solidFill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 err="1" smtClean="0"/>
              <a:t>Швидкість</a:t>
            </a:r>
            <a:r>
              <a:rPr lang="ru-RU" sz="1800" dirty="0" smtClean="0"/>
              <a:t>- </a:t>
            </a:r>
            <a:r>
              <a:rPr lang="en-US" sz="2000" dirty="0">
                <a:latin typeface="Monotype Corsiva" pitchFamily="66" charset="0"/>
              </a:rPr>
              <a:t>U</a:t>
            </a:r>
            <a:r>
              <a:rPr lang="ru-RU" sz="1800" dirty="0"/>
              <a:t>,м/с</a:t>
            </a: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684213" y="333375"/>
            <a:ext cx="3743325" cy="701675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err="1" smtClean="0">
                <a:solidFill>
                  <a:srgbClr val="1E14E8"/>
                </a:solidFill>
              </a:rPr>
              <a:t>Виділення</a:t>
            </a:r>
            <a:r>
              <a:rPr lang="ru-RU" sz="2000" dirty="0" smtClean="0">
                <a:solidFill>
                  <a:srgbClr val="1E14E8"/>
                </a:solidFill>
              </a:rPr>
              <a:t> </a:t>
            </a:r>
            <a:r>
              <a:rPr lang="ru-RU" sz="2000" dirty="0" err="1" smtClean="0">
                <a:solidFill>
                  <a:srgbClr val="1E14E8"/>
                </a:solidFill>
              </a:rPr>
              <a:t>даних</a:t>
            </a:r>
            <a:r>
              <a:rPr lang="ru-RU" sz="2000" dirty="0" smtClean="0">
                <a:solidFill>
                  <a:srgbClr val="1E14E8"/>
                </a:solidFill>
              </a:rPr>
              <a:t> в </a:t>
            </a:r>
            <a:r>
              <a:rPr lang="ru-RU" sz="2000" dirty="0" err="1" smtClean="0">
                <a:solidFill>
                  <a:srgbClr val="1E14E8"/>
                </a:solidFill>
              </a:rPr>
              <a:t>умові</a:t>
            </a:r>
            <a:r>
              <a:rPr lang="ru-RU" sz="2000" dirty="0" smtClean="0">
                <a:solidFill>
                  <a:srgbClr val="1E14E8"/>
                </a:solidFill>
              </a:rPr>
              <a:t> </a:t>
            </a:r>
            <a:r>
              <a:rPr lang="ru-RU" sz="2000" dirty="0" err="1" smtClean="0">
                <a:solidFill>
                  <a:srgbClr val="1E14E8"/>
                </a:solidFill>
              </a:rPr>
              <a:t>задачі</a:t>
            </a:r>
            <a:endParaRPr lang="ru-RU" sz="2000" dirty="0">
              <a:solidFill>
                <a:srgbClr val="1E14E8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4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autoRev="1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"/>
                            </p:stCondLst>
                            <p:childTnLst>
                              <p:par>
                                <p:cTn id="57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61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1000" autoRev="1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1000" autoRev="1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1000" autoRev="1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61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1617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5" grpId="1"/>
      <p:bldP spid="161795" grpId="2"/>
      <p:bldP spid="161796" grpId="0"/>
      <p:bldP spid="161796" grpId="1"/>
      <p:bldP spid="161797" grpId="0"/>
      <p:bldP spid="161797" grpId="1"/>
      <p:bldP spid="161797" grpId="2"/>
      <p:bldP spid="161798" grpId="0"/>
      <p:bldP spid="161798" grpId="1"/>
      <p:bldP spid="161798" grpId="2"/>
      <p:bldP spid="161799" grpId="0"/>
      <p:bldP spid="161800" grpId="0"/>
      <p:bldP spid="161801" grpId="0"/>
      <p:bldP spid="161802" grpId="0" animBg="1"/>
      <p:bldP spid="161803" grpId="0" animBg="1"/>
      <p:bldP spid="161805" grpId="0" animBg="1"/>
      <p:bldP spid="1618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Line 2"/>
          <p:cNvSpPr>
            <a:spLocks noChangeShapeType="1"/>
          </p:cNvSpPr>
          <p:nvPr/>
        </p:nvSpPr>
        <p:spPr bwMode="auto">
          <a:xfrm>
            <a:off x="755650" y="908050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908175" y="200025"/>
            <a:ext cx="668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Запис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умови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та 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розвя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/>
              </a:rPr>
              <a:t>’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зок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задачі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619250" y="1412875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ДАНО: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763713" y="2205038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S=</a:t>
            </a:r>
            <a:r>
              <a:rPr lang="ru-RU" sz="2000"/>
              <a:t>2</a:t>
            </a:r>
            <a:r>
              <a:rPr lang="en-US" sz="2000"/>
              <a:t>7</a:t>
            </a:r>
            <a:r>
              <a:rPr lang="ru-RU" sz="2000"/>
              <a:t> км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331640" y="2852936"/>
            <a:ext cx="18714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onotype Corsiva" pitchFamily="66" charset="0"/>
              </a:rPr>
              <a:t>U</a:t>
            </a:r>
            <a:r>
              <a:rPr lang="en-US" sz="2000" dirty="0"/>
              <a:t> =54 </a:t>
            </a:r>
            <a:r>
              <a:rPr lang="ru-RU" sz="2000" dirty="0"/>
              <a:t>км</a:t>
            </a:r>
            <a:r>
              <a:rPr lang="en-US" sz="2000" dirty="0" smtClean="0"/>
              <a:t>/</a:t>
            </a:r>
            <a:r>
              <a:rPr lang="uk-UA" sz="2000" dirty="0" err="1" smtClean="0"/>
              <a:t>год</a:t>
            </a:r>
            <a:endParaRPr lang="ru-RU" sz="2000" dirty="0"/>
          </a:p>
        </p:txBody>
      </p:sp>
      <p:sp>
        <p:nvSpPr>
          <p:cNvPr id="153607" name="Line 7"/>
          <p:cNvSpPr>
            <a:spLocks noChangeShapeType="1"/>
          </p:cNvSpPr>
          <p:nvPr/>
        </p:nvSpPr>
        <p:spPr bwMode="auto">
          <a:xfrm>
            <a:off x="3203575" y="1773238"/>
            <a:ext cx="0" cy="24479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 flipV="1">
            <a:off x="1403350" y="3573463"/>
            <a:ext cx="1728788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763713" y="3789363"/>
            <a:ext cx="1008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t-- ?</a:t>
            </a:r>
            <a:endParaRPr lang="ru-RU" sz="2000"/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563938" y="1412875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СІ:</a:t>
            </a:r>
            <a:endParaRPr lang="ru-RU" sz="2000" dirty="0"/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3348038" y="2205038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S=</a:t>
            </a:r>
            <a:r>
              <a:rPr lang="ru-RU" sz="2000"/>
              <a:t>2</a:t>
            </a:r>
            <a:r>
              <a:rPr lang="en-US" sz="2000"/>
              <a:t>7</a:t>
            </a:r>
            <a:r>
              <a:rPr lang="ru-RU" sz="2000"/>
              <a:t>000</a:t>
            </a:r>
            <a:r>
              <a:rPr lang="en-US" sz="2000"/>
              <a:t> </a:t>
            </a:r>
            <a:r>
              <a:rPr lang="ru-RU" sz="2000"/>
              <a:t>м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3276600" y="2852738"/>
            <a:ext cx="15827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3348038" y="2781300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2000"/>
              <a:t> =15 </a:t>
            </a:r>
            <a:r>
              <a:rPr lang="ru-RU" sz="2000"/>
              <a:t>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3419475" y="3789363"/>
            <a:ext cx="1296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</a:t>
            </a:r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>
            <a:off x="4932363" y="18446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5724525" y="1412875"/>
            <a:ext cx="230346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Розв</a:t>
            </a:r>
            <a:r>
              <a:rPr lang="ru-RU" sz="2000" dirty="0" err="1" smtClean="0">
                <a:latin typeface="Arial"/>
                <a:cs typeface="Arial"/>
              </a:rPr>
              <a:t>’</a:t>
            </a:r>
            <a:r>
              <a:rPr lang="ru-RU" sz="2000" dirty="0" err="1" smtClean="0"/>
              <a:t>язок</a:t>
            </a:r>
            <a:r>
              <a:rPr lang="ru-RU" sz="2000" dirty="0" smtClean="0"/>
              <a:t>: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5219700" y="2060575"/>
            <a:ext cx="33845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err="1" smtClean="0"/>
              <a:t>Запишемо</a:t>
            </a:r>
            <a:r>
              <a:rPr lang="ru-RU" sz="1400" dirty="0" smtClean="0"/>
              <a:t> </a:t>
            </a:r>
            <a:r>
              <a:rPr lang="ru-RU" sz="1400" dirty="0"/>
              <a:t>формулу </a:t>
            </a:r>
            <a:r>
              <a:rPr lang="ru-RU" sz="1400" dirty="0" err="1" smtClean="0"/>
              <a:t>швидкості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рівномірного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прямолінійного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руху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5219700" y="2781300"/>
            <a:ext cx="577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1800"/>
              <a:t> =</a:t>
            </a:r>
            <a:endParaRPr lang="ru-RU" sz="1800"/>
          </a:p>
        </p:txBody>
      </p:sp>
      <p:sp>
        <p:nvSpPr>
          <p:cNvPr id="153619" name="Line 19"/>
          <p:cNvSpPr>
            <a:spLocks noChangeShapeType="1"/>
          </p:cNvSpPr>
          <p:nvPr/>
        </p:nvSpPr>
        <p:spPr bwMode="auto">
          <a:xfrm>
            <a:off x="5724525" y="3933825"/>
            <a:ext cx="7921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5867400" y="3213100"/>
            <a:ext cx="720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5867400" y="3573463"/>
            <a:ext cx="5746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</a:t>
            </a:r>
            <a:endParaRPr lang="ru-RU" sz="1800"/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6011863" y="2924175"/>
            <a:ext cx="28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</a:t>
            </a:r>
            <a:endParaRPr lang="ru-RU" sz="1800"/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6804025" y="2852738"/>
            <a:ext cx="165576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 </a:t>
            </a:r>
            <a:r>
              <a:rPr lang="ru-RU" sz="1200" dirty="0" err="1" smtClean="0"/>
              <a:t>Виразимо</a:t>
            </a:r>
            <a:r>
              <a:rPr lang="ru-RU" sz="1200" dirty="0" smtClean="0"/>
              <a:t>  час:</a:t>
            </a:r>
            <a:endParaRPr lang="ru-RU" sz="1200" dirty="0"/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5292725" y="4508500"/>
            <a:ext cx="5032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t=</a:t>
            </a:r>
            <a:endParaRPr lang="ru-RU" sz="2000"/>
          </a:p>
        </p:txBody>
      </p:sp>
      <p:sp>
        <p:nvSpPr>
          <p:cNvPr id="153625" name="Line 25"/>
          <p:cNvSpPr>
            <a:spLocks noChangeShapeType="1"/>
          </p:cNvSpPr>
          <p:nvPr/>
        </p:nvSpPr>
        <p:spPr bwMode="auto">
          <a:xfrm>
            <a:off x="5724525" y="4724400"/>
            <a:ext cx="1152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5651500" y="4365625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27000 </a:t>
            </a:r>
            <a:r>
              <a:rPr lang="ru-RU" sz="2000"/>
              <a:t>м</a:t>
            </a:r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5867400" y="4652963"/>
            <a:ext cx="1152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15</a:t>
            </a:r>
            <a:r>
              <a:rPr lang="ru-RU" sz="2000"/>
              <a:t> 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153628" name="Text Box 28"/>
          <p:cNvSpPr txBox="1">
            <a:spLocks noChangeArrowheads="1"/>
          </p:cNvSpPr>
          <p:nvPr/>
        </p:nvSpPr>
        <p:spPr bwMode="auto">
          <a:xfrm>
            <a:off x="6877050" y="4508500"/>
            <a:ext cx="1296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= </a:t>
            </a:r>
            <a:r>
              <a:rPr lang="en-US" sz="2000"/>
              <a:t>1800 c</a:t>
            </a:r>
            <a:endParaRPr lang="ru-RU" sz="2000"/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5364163" y="5445125"/>
            <a:ext cx="25922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Відповідь</a:t>
            </a:r>
            <a:r>
              <a:rPr lang="ru-RU" sz="2000" dirty="0" smtClean="0"/>
              <a:t>: </a:t>
            </a:r>
            <a:r>
              <a:rPr lang="en-US" sz="2000" dirty="0"/>
              <a:t>t=</a:t>
            </a:r>
            <a:r>
              <a:rPr lang="ru-RU" sz="2000" dirty="0"/>
              <a:t>30 </a:t>
            </a:r>
            <a:r>
              <a:rPr lang="ru-RU" sz="2000" dirty="0" err="1" smtClean="0"/>
              <a:t>хв</a:t>
            </a:r>
            <a:endParaRPr lang="ru-RU" sz="2000" dirty="0"/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>
            <a:off x="3419872" y="332656"/>
            <a:ext cx="1584325" cy="1439863"/>
          </a:xfrm>
          <a:prstGeom prst="wedgeRectCallout">
            <a:avLst>
              <a:gd name="adj1" fmla="val -116634"/>
              <a:gd name="adj2" fmla="val 90352"/>
            </a:avLst>
          </a:prstGeom>
          <a:solidFill>
            <a:srgbClr val="FF0000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перевести в СІ</a:t>
            </a:r>
            <a:endParaRPr lang="ru-RU" sz="1600" dirty="0"/>
          </a:p>
        </p:txBody>
      </p:sp>
      <p:sp>
        <p:nvSpPr>
          <p:cNvPr id="153631" name="Rectangle 31"/>
          <p:cNvSpPr>
            <a:spLocks noChangeArrowheads="1"/>
          </p:cNvSpPr>
          <p:nvPr/>
        </p:nvSpPr>
        <p:spPr bwMode="auto">
          <a:xfrm>
            <a:off x="3419872" y="1844824"/>
            <a:ext cx="1800225" cy="3095625"/>
          </a:xfrm>
          <a:prstGeom prst="rect">
            <a:avLst/>
          </a:prstGeom>
          <a:solidFill>
            <a:srgbClr val="00FF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32" name="Rectangle 32"/>
          <p:cNvSpPr>
            <a:spLocks noChangeArrowheads="1"/>
          </p:cNvSpPr>
          <p:nvPr/>
        </p:nvSpPr>
        <p:spPr bwMode="auto">
          <a:xfrm>
            <a:off x="1475656" y="1772816"/>
            <a:ext cx="1728788" cy="3095625"/>
          </a:xfrm>
          <a:prstGeom prst="rect">
            <a:avLst/>
          </a:prstGeom>
          <a:solidFill>
            <a:srgbClr val="3366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33" name="Rectangle 33"/>
          <p:cNvSpPr>
            <a:spLocks noChangeArrowheads="1"/>
          </p:cNvSpPr>
          <p:nvPr/>
        </p:nvSpPr>
        <p:spPr bwMode="auto">
          <a:xfrm>
            <a:off x="5004048" y="1772816"/>
            <a:ext cx="3743325" cy="4679950"/>
          </a:xfrm>
          <a:prstGeom prst="rect">
            <a:avLst/>
          </a:prstGeom>
          <a:solidFill>
            <a:srgbClr val="008000">
              <a:alpha val="1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34" name="Rectangle 34"/>
          <p:cNvSpPr>
            <a:spLocks noChangeArrowheads="1"/>
          </p:cNvSpPr>
          <p:nvPr/>
        </p:nvSpPr>
        <p:spPr bwMode="auto">
          <a:xfrm>
            <a:off x="1403350" y="4868863"/>
            <a:ext cx="3529013" cy="1584325"/>
          </a:xfrm>
          <a:prstGeom prst="rect">
            <a:avLst/>
          </a:prstGeom>
          <a:solidFill>
            <a:schemeClr val="accent1">
              <a:lumMod val="75000"/>
              <a:alpha val="39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>
            <a:off x="1835150" y="5013325"/>
            <a:ext cx="2808288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 err="1" smtClean="0">
                <a:solidFill>
                  <a:srgbClr val="1E14E8"/>
                </a:solidFill>
              </a:rPr>
              <a:t>Оце</a:t>
            </a:r>
            <a:r>
              <a:rPr lang="ru-RU" sz="1800" dirty="0" smtClean="0">
                <a:solidFill>
                  <a:srgbClr val="1E14E8"/>
                </a:solidFill>
              </a:rPr>
              <a:t> так просто </a:t>
            </a:r>
            <a:r>
              <a:rPr lang="ru-RU" sz="1800" dirty="0" err="1" smtClean="0">
                <a:solidFill>
                  <a:srgbClr val="1E14E8"/>
                </a:solidFill>
              </a:rPr>
              <a:t>можна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розвязувати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задачі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фізики</a:t>
            </a:r>
            <a:r>
              <a:rPr lang="ru-RU" sz="1800" dirty="0" smtClean="0">
                <a:solidFill>
                  <a:srgbClr val="1E14E8"/>
                </a:solidFill>
              </a:rPr>
              <a:t> !</a:t>
            </a:r>
            <a:endParaRPr lang="ru-RU" sz="1800" dirty="0">
              <a:solidFill>
                <a:srgbClr val="1E14E8"/>
              </a:solidFill>
            </a:endParaRPr>
          </a:p>
        </p:txBody>
      </p:sp>
      <p:sp>
        <p:nvSpPr>
          <p:cNvPr id="153636" name="Rectangle 36"/>
          <p:cNvSpPr>
            <a:spLocks noChangeArrowheads="1"/>
          </p:cNvSpPr>
          <p:nvPr/>
        </p:nvSpPr>
        <p:spPr bwMode="auto">
          <a:xfrm>
            <a:off x="1403350" y="1773238"/>
            <a:ext cx="7272338" cy="4679950"/>
          </a:xfrm>
          <a:prstGeom prst="rect">
            <a:avLst/>
          </a:prstGeom>
          <a:noFill/>
          <a:ln w="5715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153638" name="AutoShape 38"/>
          <p:cNvCxnSpPr>
            <a:cxnSpLocks noChangeShapeType="1"/>
            <a:stCxn id="153636" idx="0"/>
          </p:cNvCxnSpPr>
          <p:nvPr/>
        </p:nvCxnSpPr>
        <p:spPr bwMode="auto">
          <a:xfrm rot="5400000" flipV="1">
            <a:off x="5040313" y="1744663"/>
            <a:ext cx="1587" cy="1587"/>
          </a:xfrm>
          <a:prstGeom prst="bentConnector3">
            <a:avLst>
              <a:gd name="adj1" fmla="val -12600000"/>
            </a:avLst>
          </a:prstGeom>
          <a:noFill/>
          <a:ln w="9525">
            <a:noFill/>
            <a:miter lim="800000"/>
            <a:headEnd/>
            <a:tailEnd type="triangle" w="med" len="med"/>
          </a:ln>
          <a:effectLst/>
        </p:spPr>
      </p:cxnSp>
      <p:sp>
        <p:nvSpPr>
          <p:cNvPr id="153639" name="AutoShape 39"/>
          <p:cNvSpPr>
            <a:spLocks noChangeArrowheads="1"/>
          </p:cNvSpPr>
          <p:nvPr/>
        </p:nvSpPr>
        <p:spPr bwMode="auto">
          <a:xfrm>
            <a:off x="3491880" y="1700808"/>
            <a:ext cx="1511300" cy="73025"/>
          </a:xfrm>
          <a:prstGeom prst="wedgeRectCallout">
            <a:avLst>
              <a:gd name="adj1" fmla="val -125315"/>
              <a:gd name="adj2" fmla="val 1639130"/>
            </a:avLst>
          </a:prstGeom>
          <a:solidFill>
            <a:srgbClr val="FF0000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5867400" y="3933825"/>
            <a:ext cx="577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endParaRPr lang="ru-RU" sz="2000">
              <a:latin typeface="Monotype Corsiva" pitchFamily="66" charset="0"/>
            </a:endParaRPr>
          </a:p>
        </p:txBody>
      </p:sp>
      <p:sp>
        <p:nvSpPr>
          <p:cNvPr id="153641" name="Text Box 41"/>
          <p:cNvSpPr txBox="1">
            <a:spLocks noChangeArrowheads="1"/>
          </p:cNvSpPr>
          <p:nvPr/>
        </p:nvSpPr>
        <p:spPr bwMode="auto">
          <a:xfrm>
            <a:off x="5940425" y="2565400"/>
            <a:ext cx="287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</a:t>
            </a:r>
            <a:endParaRPr lang="ru-RU" sz="1800"/>
          </a:p>
        </p:txBody>
      </p:sp>
      <p:sp>
        <p:nvSpPr>
          <p:cNvPr id="153642" name="Line 42"/>
          <p:cNvSpPr>
            <a:spLocks noChangeShapeType="1"/>
          </p:cNvSpPr>
          <p:nvPr/>
        </p:nvSpPr>
        <p:spPr bwMode="auto">
          <a:xfrm>
            <a:off x="5724525" y="2924175"/>
            <a:ext cx="7921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>
            <a:off x="5292725" y="3789363"/>
            <a:ext cx="577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 =</a:t>
            </a:r>
            <a:endParaRPr lang="ru-RU" sz="1800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732588" y="3500438"/>
            <a:ext cx="16557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 </a:t>
            </a:r>
            <a:r>
              <a:rPr lang="ru-RU" sz="1200" dirty="0" err="1" smtClean="0"/>
              <a:t>Підставимо</a:t>
            </a:r>
            <a:r>
              <a:rPr lang="ru-RU" sz="1200" dirty="0" smtClean="0"/>
              <a:t>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 у </a:t>
            </a:r>
            <a:r>
              <a:rPr lang="ru-RU" sz="1200" dirty="0"/>
              <a:t>формулу:</a:t>
            </a:r>
          </a:p>
        </p:txBody>
      </p:sp>
      <p:sp>
        <p:nvSpPr>
          <p:cNvPr id="153645" name="AutoShape 45"/>
          <p:cNvSpPr>
            <a:spLocks noChangeArrowheads="1"/>
          </p:cNvSpPr>
          <p:nvPr/>
        </p:nvSpPr>
        <p:spPr bwMode="auto">
          <a:xfrm>
            <a:off x="-2413000" y="7677150"/>
            <a:ext cx="914400" cy="6096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3646" name="AutoShape 46"/>
          <p:cNvSpPr>
            <a:spLocks noChangeArrowheads="1"/>
          </p:cNvSpPr>
          <p:nvPr/>
        </p:nvSpPr>
        <p:spPr bwMode="auto">
          <a:xfrm>
            <a:off x="5148064" y="1916832"/>
            <a:ext cx="3382963" cy="576263"/>
          </a:xfrm>
          <a:prstGeom prst="wedgeRectCallout">
            <a:avLst>
              <a:gd name="adj1" fmla="val -128273"/>
              <a:gd name="adj2" fmla="val 47245"/>
            </a:avLst>
          </a:prstGeom>
          <a:solidFill>
            <a:srgbClr val="00FFFF"/>
          </a:solidFill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/>
              <a:t>27 км = </a:t>
            </a:r>
            <a:r>
              <a:rPr lang="en-US" sz="1800" dirty="0"/>
              <a:t>27</a:t>
            </a:r>
            <a:r>
              <a:rPr lang="en-US" sz="1800" dirty="0">
                <a:cs typeface="Arial" charset="0"/>
              </a:rPr>
              <a:t>·1000 </a:t>
            </a:r>
            <a:r>
              <a:rPr lang="ru-RU" sz="1800" dirty="0">
                <a:cs typeface="Arial" charset="0"/>
              </a:rPr>
              <a:t>м = 27000 м</a:t>
            </a:r>
            <a:endParaRPr lang="en-US" sz="1800" dirty="0">
              <a:cs typeface="Arial" charset="0"/>
            </a:endParaRPr>
          </a:p>
        </p:txBody>
      </p:sp>
      <p:sp>
        <p:nvSpPr>
          <p:cNvPr id="153648" name="AutoShape 48"/>
          <p:cNvSpPr>
            <a:spLocks noChangeArrowheads="1"/>
          </p:cNvSpPr>
          <p:nvPr/>
        </p:nvSpPr>
        <p:spPr bwMode="auto">
          <a:xfrm>
            <a:off x="4860032" y="2708920"/>
            <a:ext cx="4032448" cy="648072"/>
          </a:xfrm>
          <a:prstGeom prst="wedgeRectCallout">
            <a:avLst>
              <a:gd name="adj1" fmla="val -111023"/>
              <a:gd name="adj2" fmla="val 10523"/>
            </a:avLst>
          </a:prstGeom>
          <a:solidFill>
            <a:srgbClr val="FFCC00"/>
          </a:solidFill>
          <a:ln w="254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dirty="0"/>
          </a:p>
          <a:p>
            <a:r>
              <a:rPr lang="en-US" sz="1800" dirty="0"/>
              <a:t>54 </a:t>
            </a:r>
            <a:r>
              <a:rPr lang="ru-RU" sz="1800" dirty="0"/>
              <a:t> км</a:t>
            </a:r>
            <a:r>
              <a:rPr lang="en-US" sz="1800" dirty="0" smtClean="0"/>
              <a:t>/</a:t>
            </a:r>
            <a:r>
              <a:rPr lang="ru-RU" sz="1800" dirty="0" smtClean="0"/>
              <a:t>год=54000 </a:t>
            </a:r>
            <a:r>
              <a:rPr lang="ru-RU" sz="1800" dirty="0"/>
              <a:t>м</a:t>
            </a:r>
            <a:r>
              <a:rPr lang="en-US" sz="1800" dirty="0"/>
              <a:t>/ 3600 c= 15 </a:t>
            </a:r>
            <a:r>
              <a:rPr lang="ru-RU" sz="1800" dirty="0"/>
              <a:t>м</a:t>
            </a:r>
            <a:r>
              <a:rPr lang="en-US" sz="1800" dirty="0"/>
              <a:t>/</a:t>
            </a:r>
            <a:r>
              <a:rPr lang="ru-RU" sz="1800" dirty="0"/>
              <a:t>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1536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53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153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536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30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20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6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95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285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3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85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1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885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985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0"/>
                                        <p:tgtEl>
                                          <p:spTgt spid="15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2850"/>
                            </p:stCondLst>
                            <p:childTnLst>
                              <p:par>
                                <p:cTn id="1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337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3000"/>
                                        <p:tgtEl>
                                          <p:spTgt spid="1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637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937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37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3000"/>
                                        <p:tgtEl>
                                          <p:spTgt spid="1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3370"/>
                            </p:stCondLst>
                            <p:childTnLst>
                              <p:par>
                                <p:cTn id="1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433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3000"/>
                                        <p:tgtEl>
                                          <p:spTgt spid="153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733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3000"/>
                                        <p:tgtEl>
                                          <p:spTgt spid="15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033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133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30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433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3000"/>
                                        <p:tgtEl>
                                          <p:spTgt spid="15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733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3000"/>
                                        <p:tgtEl>
                                          <p:spTgt spid="15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0330"/>
                            </p:stCondLst>
                            <p:childTnLst>
                              <p:par>
                                <p:cTn id="1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083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81330"/>
                            </p:stCondLst>
                            <p:childTnLst>
                              <p:par>
                                <p:cTn id="1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2000"/>
                                        <p:tgtEl>
                                          <p:spTgt spid="1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8333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0"/>
                                        <p:tgtEl>
                                          <p:spTgt spid="1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85330"/>
                            </p:stCondLst>
                            <p:childTnLst>
                              <p:par>
                                <p:cTn id="18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1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  <p:bldP spid="153607" grpId="0" animBg="1"/>
      <p:bldP spid="153608" grpId="0" animBg="1"/>
      <p:bldP spid="153609" grpId="0"/>
      <p:bldP spid="153610" grpId="0"/>
      <p:bldP spid="153611" grpId="0"/>
      <p:bldP spid="153613" grpId="0"/>
      <p:bldP spid="153614" grpId="0"/>
      <p:bldP spid="153615" grpId="0" animBg="1"/>
      <p:bldP spid="153616" grpId="0"/>
      <p:bldP spid="153617" grpId="0"/>
      <p:bldP spid="153618" grpId="0"/>
      <p:bldP spid="153619" grpId="0" animBg="1"/>
      <p:bldP spid="153621" grpId="0"/>
      <p:bldP spid="153622" grpId="0"/>
      <p:bldP spid="153623" grpId="0"/>
      <p:bldP spid="153624" grpId="0"/>
      <p:bldP spid="153625" grpId="0" animBg="1"/>
      <p:bldP spid="153626" grpId="0"/>
      <p:bldP spid="153627" grpId="0"/>
      <p:bldP spid="153628" grpId="0"/>
      <p:bldP spid="153629" grpId="0"/>
      <p:bldP spid="153630" grpId="0" animBg="1"/>
      <p:bldP spid="153630" grpId="1" animBg="1"/>
      <p:bldP spid="153631" grpId="0" animBg="1"/>
      <p:bldP spid="153632" grpId="0" animBg="1"/>
      <p:bldP spid="153633" grpId="0" animBg="1"/>
      <p:bldP spid="153634" grpId="0" animBg="1"/>
      <p:bldP spid="153635" grpId="0" build="allAtOnce"/>
      <p:bldP spid="153636" grpId="0" animBg="1"/>
      <p:bldP spid="153639" grpId="0" animBg="1"/>
      <p:bldP spid="153639" grpId="1" animBg="1"/>
      <p:bldP spid="153640" grpId="0"/>
      <p:bldP spid="153641" grpId="0"/>
      <p:bldP spid="153642" grpId="0" animBg="1"/>
      <p:bldP spid="153643" grpId="0"/>
      <p:bldP spid="153644" grpId="0"/>
      <p:bldP spid="153646" grpId="0" animBg="1"/>
      <p:bldP spid="153648" grpId="0" build="allAtOnce" animBg="1"/>
      <p:bldP spid="153648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Line 2"/>
          <p:cNvSpPr>
            <a:spLocks noChangeShapeType="1"/>
          </p:cNvSpPr>
          <p:nvPr/>
        </p:nvSpPr>
        <p:spPr bwMode="auto">
          <a:xfrm>
            <a:off x="755650" y="908050"/>
            <a:ext cx="763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908175" y="200025"/>
            <a:ext cx="668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Спробуємо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розв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’</a:t>
            </a:r>
            <a:r>
              <a:rPr lang="ru-RU" sz="36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язати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3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задачу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619250" y="1412875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ДАНО: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547813" y="2205038"/>
            <a:ext cx="1439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t=20 </a:t>
            </a:r>
            <a:r>
              <a:rPr lang="uk-UA" sz="2000" dirty="0" err="1" smtClean="0"/>
              <a:t>хв</a:t>
            </a:r>
            <a:endParaRPr lang="ru-RU" sz="2000" dirty="0"/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1331640" y="2781300"/>
            <a:ext cx="187220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onotype Corsiva" pitchFamily="66" charset="0"/>
              </a:rPr>
              <a:t>U</a:t>
            </a:r>
            <a:r>
              <a:rPr lang="en-US" sz="2000" dirty="0"/>
              <a:t> =</a:t>
            </a:r>
            <a:r>
              <a:rPr lang="ru-RU" sz="2000" dirty="0"/>
              <a:t>72</a:t>
            </a:r>
            <a:r>
              <a:rPr lang="en-US" sz="2000" dirty="0"/>
              <a:t> </a:t>
            </a:r>
            <a:r>
              <a:rPr lang="ru-RU" sz="2000" dirty="0"/>
              <a:t>км</a:t>
            </a:r>
            <a:r>
              <a:rPr lang="en-US" sz="2000" dirty="0" smtClean="0"/>
              <a:t>/</a:t>
            </a:r>
            <a:r>
              <a:rPr lang="uk-UA" sz="2000" dirty="0" err="1" smtClean="0"/>
              <a:t>год</a:t>
            </a:r>
            <a:endParaRPr lang="ru-RU" sz="2000" dirty="0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3203575" y="1773238"/>
            <a:ext cx="0" cy="24479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V="1">
            <a:off x="1403350" y="3573463"/>
            <a:ext cx="1728788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763713" y="3789363"/>
            <a:ext cx="1008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S-- ?</a:t>
            </a:r>
            <a:endParaRPr lang="ru-RU" sz="2000"/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3563938" y="1412875"/>
            <a:ext cx="647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СІ:</a:t>
            </a:r>
            <a:endParaRPr lang="ru-RU" sz="2000" dirty="0"/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348038" y="2205038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t=1200 c</a:t>
            </a:r>
            <a:endParaRPr lang="ru-RU" sz="2000"/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3276600" y="2852738"/>
            <a:ext cx="15827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3276600" y="2781300"/>
            <a:ext cx="1366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2000"/>
              <a:t> =</a:t>
            </a:r>
            <a:r>
              <a:rPr lang="ru-RU" sz="2000"/>
              <a:t>20</a:t>
            </a:r>
            <a:r>
              <a:rPr lang="en-US" sz="2000"/>
              <a:t> </a:t>
            </a:r>
            <a:r>
              <a:rPr lang="ru-RU" sz="2000"/>
              <a:t>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3419475" y="3789363"/>
            <a:ext cx="12969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м</a:t>
            </a:r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>
            <a:off x="4932363" y="1844675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5724525" y="1412875"/>
            <a:ext cx="23034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Розв</a:t>
            </a:r>
            <a:r>
              <a:rPr lang="ru-RU" sz="2000" dirty="0" err="1" smtClean="0">
                <a:latin typeface="Arial"/>
                <a:cs typeface="Arial"/>
              </a:rPr>
              <a:t>’</a:t>
            </a:r>
            <a:r>
              <a:rPr lang="ru-RU" sz="2000" dirty="0" err="1" smtClean="0"/>
              <a:t>язок</a:t>
            </a:r>
            <a:r>
              <a:rPr lang="ru-RU" sz="2000" dirty="0" smtClean="0"/>
              <a:t>:</a:t>
            </a: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5219700" y="2060575"/>
            <a:ext cx="33845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err="1" smtClean="0"/>
              <a:t>Запишемо</a:t>
            </a:r>
            <a:r>
              <a:rPr lang="ru-RU" sz="1400" dirty="0" smtClean="0"/>
              <a:t> </a:t>
            </a:r>
            <a:r>
              <a:rPr lang="ru-RU" sz="1400" dirty="0"/>
              <a:t>формулу </a:t>
            </a:r>
            <a:r>
              <a:rPr lang="ru-RU" sz="1400" dirty="0" err="1" smtClean="0"/>
              <a:t>швидкості</a:t>
            </a:r>
            <a:r>
              <a:rPr lang="ru-RU" sz="1400" dirty="0" smtClean="0"/>
              <a:t> </a:t>
            </a:r>
            <a:r>
              <a:rPr lang="ru-RU" sz="1400" dirty="0"/>
              <a:t>для </a:t>
            </a:r>
            <a:r>
              <a:rPr lang="ru-RU" sz="1400" dirty="0" err="1" smtClean="0"/>
              <a:t>рівномірного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прямолінійного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руху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5219700" y="2781300"/>
            <a:ext cx="577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1800"/>
              <a:t> =</a:t>
            </a:r>
            <a:endParaRPr lang="ru-RU" sz="1800"/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5867400" y="3213100"/>
            <a:ext cx="7207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5651500" y="3429000"/>
            <a:ext cx="5048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U</a:t>
            </a:r>
            <a:r>
              <a:rPr lang="en-US" sz="1800"/>
              <a:t> </a:t>
            </a:r>
            <a:r>
              <a:rPr lang="en-US" sz="2000"/>
              <a:t>·</a:t>
            </a:r>
            <a:endParaRPr lang="ru-RU" sz="2000"/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6011863" y="2924175"/>
            <a:ext cx="288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</a:t>
            </a:r>
            <a:endParaRPr lang="ru-RU" sz="1800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6804025" y="2852738"/>
            <a:ext cx="1655763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 </a:t>
            </a:r>
            <a:r>
              <a:rPr lang="ru-RU" sz="1200" dirty="0" err="1" smtClean="0"/>
              <a:t>Виразимо</a:t>
            </a:r>
            <a:r>
              <a:rPr lang="ru-RU" sz="1200" dirty="0" smtClean="0"/>
              <a:t> шлях:</a:t>
            </a:r>
            <a:endParaRPr lang="ru-RU" sz="1200" dirty="0"/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5003800" y="4508500"/>
            <a:ext cx="5032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s=</a:t>
            </a:r>
            <a:endParaRPr lang="ru-RU" sz="2000"/>
          </a:p>
        </p:txBody>
      </p:sp>
      <p:sp>
        <p:nvSpPr>
          <p:cNvPr id="155674" name="Text Box 26"/>
          <p:cNvSpPr txBox="1">
            <a:spLocks noChangeArrowheads="1"/>
          </p:cNvSpPr>
          <p:nvPr/>
        </p:nvSpPr>
        <p:spPr bwMode="auto">
          <a:xfrm>
            <a:off x="6084888" y="4508500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· </a:t>
            </a:r>
            <a:r>
              <a:rPr lang="en-US" sz="2000"/>
              <a:t>1200 c</a:t>
            </a:r>
            <a:endParaRPr lang="ru-RU" sz="2000"/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5364163" y="4508500"/>
            <a:ext cx="93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20</a:t>
            </a:r>
            <a:r>
              <a:rPr lang="ru-RU" sz="2000"/>
              <a:t> м</a:t>
            </a:r>
            <a:r>
              <a:rPr lang="en-US" sz="2000"/>
              <a:t>/</a:t>
            </a:r>
            <a:r>
              <a:rPr lang="ru-RU" sz="2000"/>
              <a:t>с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7164388" y="4508500"/>
            <a:ext cx="1368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= </a:t>
            </a:r>
            <a:r>
              <a:rPr lang="en-US" sz="2000"/>
              <a:t>24000 </a:t>
            </a:r>
            <a:r>
              <a:rPr lang="ru-RU" sz="2000"/>
              <a:t>м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508105" y="5157788"/>
            <a:ext cx="266434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Відповідь</a:t>
            </a:r>
            <a:r>
              <a:rPr lang="ru-RU" sz="2000" dirty="0" smtClean="0"/>
              <a:t>: </a:t>
            </a:r>
            <a:r>
              <a:rPr lang="en-US" sz="2000" dirty="0"/>
              <a:t>s=24 </a:t>
            </a:r>
            <a:r>
              <a:rPr lang="ru-RU" sz="2000" dirty="0"/>
              <a:t>км</a:t>
            </a:r>
          </a:p>
        </p:txBody>
      </p:sp>
      <p:sp>
        <p:nvSpPr>
          <p:cNvPr id="155678" name="AutoShape 30"/>
          <p:cNvSpPr>
            <a:spLocks noChangeArrowheads="1"/>
          </p:cNvSpPr>
          <p:nvPr/>
        </p:nvSpPr>
        <p:spPr bwMode="auto">
          <a:xfrm>
            <a:off x="3275856" y="332656"/>
            <a:ext cx="1584325" cy="1439863"/>
          </a:xfrm>
          <a:prstGeom prst="wedgeRectCallout">
            <a:avLst>
              <a:gd name="adj1" fmla="val -116634"/>
              <a:gd name="adj2" fmla="val 90352"/>
            </a:avLst>
          </a:prstGeom>
          <a:solidFill>
            <a:srgbClr val="FF0000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перевести в СІ</a:t>
            </a:r>
            <a:endParaRPr lang="ru-RU" sz="1600" dirty="0"/>
          </a:p>
        </p:txBody>
      </p:sp>
      <p:sp>
        <p:nvSpPr>
          <p:cNvPr id="155679" name="Rectangle 31"/>
          <p:cNvSpPr>
            <a:spLocks noChangeArrowheads="1"/>
          </p:cNvSpPr>
          <p:nvPr/>
        </p:nvSpPr>
        <p:spPr bwMode="auto">
          <a:xfrm>
            <a:off x="3203848" y="1772816"/>
            <a:ext cx="1800225" cy="3095625"/>
          </a:xfrm>
          <a:prstGeom prst="rect">
            <a:avLst/>
          </a:prstGeom>
          <a:solidFill>
            <a:srgbClr val="00FF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5680" name="Rectangle 32"/>
          <p:cNvSpPr>
            <a:spLocks noChangeArrowheads="1"/>
          </p:cNvSpPr>
          <p:nvPr/>
        </p:nvSpPr>
        <p:spPr bwMode="auto">
          <a:xfrm>
            <a:off x="1403648" y="1772816"/>
            <a:ext cx="1728788" cy="3095625"/>
          </a:xfrm>
          <a:prstGeom prst="rect">
            <a:avLst/>
          </a:prstGeom>
          <a:solidFill>
            <a:srgbClr val="3366FF">
              <a:alpha val="1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1259632" y="1772816"/>
            <a:ext cx="3743325" cy="4679950"/>
          </a:xfrm>
          <a:prstGeom prst="rect">
            <a:avLst/>
          </a:prstGeom>
          <a:solidFill>
            <a:srgbClr val="008000">
              <a:alpha val="1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1403350" y="4868863"/>
            <a:ext cx="3529013" cy="1584325"/>
          </a:xfrm>
          <a:prstGeom prst="rect">
            <a:avLst/>
          </a:prstGeom>
          <a:solidFill>
            <a:srgbClr val="FF0000">
              <a:alpha val="3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5683" name="Text Box 35"/>
          <p:cNvSpPr txBox="1">
            <a:spLocks noChangeArrowheads="1"/>
          </p:cNvSpPr>
          <p:nvPr/>
        </p:nvSpPr>
        <p:spPr bwMode="auto">
          <a:xfrm>
            <a:off x="1835150" y="5229225"/>
            <a:ext cx="2808288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 err="1" smtClean="0">
                <a:solidFill>
                  <a:srgbClr val="1E14E8"/>
                </a:solidFill>
              </a:rPr>
              <a:t>Оце</a:t>
            </a:r>
            <a:r>
              <a:rPr lang="ru-RU" sz="1800" dirty="0" smtClean="0">
                <a:solidFill>
                  <a:srgbClr val="1E14E8"/>
                </a:solidFill>
              </a:rPr>
              <a:t> так просто </a:t>
            </a:r>
            <a:r>
              <a:rPr lang="ru-RU" sz="1800" dirty="0" err="1" smtClean="0">
                <a:solidFill>
                  <a:srgbClr val="1E14E8"/>
                </a:solidFill>
              </a:rPr>
              <a:t>можна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розвязувати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задачі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з</a:t>
            </a:r>
            <a:r>
              <a:rPr lang="ru-RU" sz="1800" dirty="0" smtClean="0">
                <a:solidFill>
                  <a:srgbClr val="1E14E8"/>
                </a:solidFill>
              </a:rPr>
              <a:t> </a:t>
            </a:r>
            <a:r>
              <a:rPr lang="ru-RU" sz="1800" dirty="0" err="1" smtClean="0">
                <a:solidFill>
                  <a:srgbClr val="1E14E8"/>
                </a:solidFill>
              </a:rPr>
              <a:t>фізики</a:t>
            </a:r>
            <a:r>
              <a:rPr lang="ru-RU" sz="1800" dirty="0" smtClean="0">
                <a:solidFill>
                  <a:srgbClr val="1E14E8"/>
                </a:solidFill>
              </a:rPr>
              <a:t> !</a:t>
            </a:r>
            <a:endParaRPr lang="ru-RU" sz="1800" dirty="0">
              <a:solidFill>
                <a:srgbClr val="1E14E8"/>
              </a:solidFill>
            </a:endParaRP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1403350" y="1773238"/>
            <a:ext cx="7272338" cy="4679950"/>
          </a:xfrm>
          <a:prstGeom prst="rect">
            <a:avLst/>
          </a:prstGeom>
          <a:noFill/>
          <a:ln w="5715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cxnSp>
        <p:nvCxnSpPr>
          <p:cNvPr id="155686" name="AutoShape 38"/>
          <p:cNvCxnSpPr>
            <a:cxnSpLocks noChangeShapeType="1"/>
            <a:stCxn id="155684" idx="0"/>
          </p:cNvCxnSpPr>
          <p:nvPr/>
        </p:nvCxnSpPr>
        <p:spPr bwMode="auto">
          <a:xfrm rot="5400000" flipV="1">
            <a:off x="5040313" y="1744663"/>
            <a:ext cx="1587" cy="1587"/>
          </a:xfrm>
          <a:prstGeom prst="bentConnector3">
            <a:avLst>
              <a:gd name="adj1" fmla="val -12600000"/>
            </a:avLst>
          </a:prstGeom>
          <a:noFill/>
          <a:ln w="9525">
            <a:noFill/>
            <a:miter lim="800000"/>
            <a:headEnd/>
            <a:tailEnd type="triangle" w="med" len="med"/>
          </a:ln>
          <a:effectLst/>
        </p:spPr>
      </p:cxnSp>
      <p:sp>
        <p:nvSpPr>
          <p:cNvPr id="155687" name="AutoShape 39"/>
          <p:cNvSpPr>
            <a:spLocks noChangeArrowheads="1"/>
          </p:cNvSpPr>
          <p:nvPr/>
        </p:nvSpPr>
        <p:spPr bwMode="auto">
          <a:xfrm>
            <a:off x="3275856" y="1700808"/>
            <a:ext cx="1511300" cy="73025"/>
          </a:xfrm>
          <a:prstGeom prst="wedgeRectCallout">
            <a:avLst>
              <a:gd name="adj1" fmla="val -125315"/>
              <a:gd name="adj2" fmla="val 1639130"/>
            </a:avLst>
          </a:prstGeom>
          <a:solidFill>
            <a:schemeClr val="hlink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6011863" y="3357563"/>
            <a:ext cx="577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t</a:t>
            </a:r>
            <a:endParaRPr lang="ru-RU" sz="2400" b="0"/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5940425" y="2565400"/>
            <a:ext cx="287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</a:t>
            </a:r>
            <a:endParaRPr lang="ru-RU" sz="1800"/>
          </a:p>
        </p:txBody>
      </p:sp>
      <p:sp>
        <p:nvSpPr>
          <p:cNvPr id="155690" name="Line 42"/>
          <p:cNvSpPr>
            <a:spLocks noChangeShapeType="1"/>
          </p:cNvSpPr>
          <p:nvPr/>
        </p:nvSpPr>
        <p:spPr bwMode="auto">
          <a:xfrm>
            <a:off x="5724525" y="2924175"/>
            <a:ext cx="792163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5148263" y="3429000"/>
            <a:ext cx="577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 =</a:t>
            </a:r>
            <a:endParaRPr lang="ru-RU" sz="1800"/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6732588" y="3500438"/>
            <a:ext cx="16557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 </a:t>
            </a:r>
            <a:r>
              <a:rPr lang="ru-RU" sz="1200" dirty="0" err="1" smtClean="0"/>
              <a:t>Підставимо</a:t>
            </a:r>
            <a:r>
              <a:rPr lang="ru-RU" sz="1200" dirty="0" smtClean="0"/>
              <a:t>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  у </a:t>
            </a:r>
            <a:r>
              <a:rPr lang="ru-RU" sz="1200" dirty="0"/>
              <a:t>формулу:</a:t>
            </a:r>
          </a:p>
        </p:txBody>
      </p:sp>
      <p:sp>
        <p:nvSpPr>
          <p:cNvPr id="155693" name="AutoShape 45"/>
          <p:cNvSpPr>
            <a:spLocks noChangeArrowheads="1"/>
          </p:cNvSpPr>
          <p:nvPr/>
        </p:nvSpPr>
        <p:spPr bwMode="auto">
          <a:xfrm>
            <a:off x="-2413000" y="7677150"/>
            <a:ext cx="914400" cy="6096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5694" name="AutoShape 46"/>
          <p:cNvSpPr>
            <a:spLocks noChangeArrowheads="1"/>
          </p:cNvSpPr>
          <p:nvPr/>
        </p:nvSpPr>
        <p:spPr bwMode="auto">
          <a:xfrm>
            <a:off x="5148064" y="1916832"/>
            <a:ext cx="3382963" cy="576263"/>
          </a:xfrm>
          <a:prstGeom prst="wedgeRectCallout">
            <a:avLst>
              <a:gd name="adj1" fmla="val -128273"/>
              <a:gd name="adj2" fmla="val 47245"/>
            </a:avLst>
          </a:prstGeom>
          <a:solidFill>
            <a:srgbClr val="00FFFF">
              <a:alpha val="34000"/>
            </a:srgbClr>
          </a:solidFill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800" dirty="0"/>
              <a:t>20 </a:t>
            </a:r>
            <a:r>
              <a:rPr lang="ru-RU" sz="1800" dirty="0" err="1" smtClean="0"/>
              <a:t>хв=</a:t>
            </a:r>
            <a:r>
              <a:rPr lang="ru-RU" sz="1800" dirty="0" smtClean="0"/>
              <a:t> </a:t>
            </a:r>
            <a:r>
              <a:rPr lang="en-US" sz="1800" dirty="0"/>
              <a:t>2</a:t>
            </a:r>
            <a:r>
              <a:rPr lang="ru-RU" sz="1800" dirty="0"/>
              <a:t>0</a:t>
            </a:r>
            <a:r>
              <a:rPr lang="en-US" sz="1800" dirty="0">
                <a:cs typeface="Arial" charset="0"/>
              </a:rPr>
              <a:t>·</a:t>
            </a:r>
            <a:r>
              <a:rPr lang="ru-RU" sz="1800" dirty="0">
                <a:cs typeface="Arial" charset="0"/>
              </a:rPr>
              <a:t>60</a:t>
            </a:r>
            <a:r>
              <a:rPr lang="en-US" sz="1800" dirty="0">
                <a:cs typeface="Arial" charset="0"/>
              </a:rPr>
              <a:t> </a:t>
            </a:r>
            <a:r>
              <a:rPr lang="ru-RU" sz="1800" dirty="0">
                <a:cs typeface="Arial" charset="0"/>
              </a:rPr>
              <a:t>с = 1200 с</a:t>
            </a:r>
            <a:endParaRPr lang="en-US" sz="1800" dirty="0">
              <a:cs typeface="Arial" charset="0"/>
            </a:endParaRPr>
          </a:p>
        </p:txBody>
      </p:sp>
      <p:sp>
        <p:nvSpPr>
          <p:cNvPr id="155695" name="AutoShape 47"/>
          <p:cNvSpPr>
            <a:spLocks noChangeArrowheads="1"/>
          </p:cNvSpPr>
          <p:nvPr/>
        </p:nvSpPr>
        <p:spPr bwMode="auto">
          <a:xfrm>
            <a:off x="5004048" y="2492896"/>
            <a:ext cx="4139952" cy="792163"/>
          </a:xfrm>
          <a:prstGeom prst="wedgeRectCallout">
            <a:avLst>
              <a:gd name="adj1" fmla="val -112190"/>
              <a:gd name="adj2" fmla="val 13727"/>
            </a:avLst>
          </a:prstGeom>
          <a:solidFill>
            <a:srgbClr val="FFCC00">
              <a:alpha val="52000"/>
            </a:srgbClr>
          </a:solidFill>
          <a:ln w="254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dirty="0"/>
          </a:p>
          <a:p>
            <a:r>
              <a:rPr lang="ru-RU" sz="1800" dirty="0"/>
              <a:t>72</a:t>
            </a:r>
            <a:r>
              <a:rPr lang="en-US" sz="1800" dirty="0"/>
              <a:t> </a:t>
            </a:r>
            <a:r>
              <a:rPr lang="ru-RU" sz="1800" dirty="0"/>
              <a:t> км</a:t>
            </a:r>
            <a:r>
              <a:rPr lang="en-US" sz="1800" dirty="0" smtClean="0"/>
              <a:t>/</a:t>
            </a:r>
            <a:r>
              <a:rPr lang="ru-RU" sz="1800" dirty="0" smtClean="0"/>
              <a:t>год=72000 </a:t>
            </a:r>
            <a:r>
              <a:rPr lang="ru-RU" sz="1800" dirty="0"/>
              <a:t>м</a:t>
            </a:r>
            <a:r>
              <a:rPr lang="en-US" sz="1800" dirty="0"/>
              <a:t>/ 3600 c= </a:t>
            </a:r>
            <a:r>
              <a:rPr lang="ru-RU" sz="1800" dirty="0"/>
              <a:t>20</a:t>
            </a:r>
            <a:r>
              <a:rPr lang="en-US" sz="1800" dirty="0"/>
              <a:t> </a:t>
            </a:r>
            <a:r>
              <a:rPr lang="ru-RU" sz="1800" dirty="0"/>
              <a:t>м</a:t>
            </a:r>
            <a:r>
              <a:rPr lang="en-US" sz="1800" dirty="0"/>
              <a:t>/</a:t>
            </a:r>
            <a:r>
              <a:rPr lang="ru-RU" sz="1800" dirty="0"/>
              <a:t>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5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556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55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0" dur="1000"/>
                                        <p:tgtEl>
                                          <p:spTgt spid="155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1556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30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2000"/>
                                        <p:tgtEl>
                                          <p:spTgt spid="155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500"/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500"/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500"/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1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5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15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1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9000"/>
                            </p:stCondLst>
                            <p:childTnLst>
                              <p:par>
                                <p:cTn id="1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30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3000"/>
                                        <p:tgtEl>
                                          <p:spTgt spid="15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3000"/>
                                        <p:tgtEl>
                                          <p:spTgt spid="15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0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30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2000"/>
                                        <p:tgtEl>
                                          <p:spTgt spid="1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000"/>
                            </p:stCondLst>
                            <p:childTnLst>
                              <p:par>
                                <p:cTn id="1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20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000"/>
                            </p:stCondLst>
                            <p:childTnLst>
                              <p:par>
                                <p:cTn id="18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7" dur="2000" fill="hold"/>
                                        <p:tgtEl>
                                          <p:spTgt spid="1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  <p:bldP spid="155653" grpId="0"/>
      <p:bldP spid="155654" grpId="0"/>
      <p:bldP spid="155655" grpId="0" animBg="1"/>
      <p:bldP spid="155656" grpId="0" animBg="1"/>
      <p:bldP spid="155657" grpId="0"/>
      <p:bldP spid="155658" grpId="0"/>
      <p:bldP spid="155659" grpId="0"/>
      <p:bldP spid="155661" grpId="0"/>
      <p:bldP spid="155662" grpId="0"/>
      <p:bldP spid="155663" grpId="0" animBg="1"/>
      <p:bldP spid="155664" grpId="0"/>
      <p:bldP spid="155665" grpId="0"/>
      <p:bldP spid="155666" grpId="0"/>
      <p:bldP spid="155669" grpId="0"/>
      <p:bldP spid="155670" grpId="0"/>
      <p:bldP spid="155671" grpId="0"/>
      <p:bldP spid="155672" grpId="0"/>
      <p:bldP spid="155674" grpId="0"/>
      <p:bldP spid="155675" grpId="0"/>
      <p:bldP spid="155676" grpId="0"/>
      <p:bldP spid="155677" grpId="0"/>
      <p:bldP spid="155678" grpId="0" animBg="1"/>
      <p:bldP spid="155678" grpId="1" animBg="1"/>
      <p:bldP spid="155679" grpId="0" animBg="1"/>
      <p:bldP spid="155680" grpId="0" animBg="1"/>
      <p:bldP spid="155681" grpId="0" animBg="1"/>
      <p:bldP spid="155682" grpId="0" animBg="1"/>
      <p:bldP spid="155683" grpId="0" build="allAtOnce"/>
      <p:bldP spid="155684" grpId="0" animBg="1"/>
      <p:bldP spid="155687" grpId="0" animBg="1"/>
      <p:bldP spid="155687" grpId="1" animBg="1"/>
      <p:bldP spid="155688" grpId="0"/>
      <p:bldP spid="155689" grpId="0"/>
      <p:bldP spid="155690" grpId="0" animBg="1"/>
      <p:bldP spid="155691" grpId="0"/>
      <p:bldP spid="155692" grpId="0"/>
      <p:bldP spid="155694" grpId="0" animBg="1"/>
      <p:bldP spid="155695" grpId="0" uiExpand="1" build="allAtOnce" animBg="1"/>
      <p:bldP spid="155695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+mn-lt"/>
              </a:rPr>
              <a:t>Для </a:t>
            </a:r>
            <a:r>
              <a:rPr lang="ru-RU" sz="3600" dirty="0" err="1" smtClean="0">
                <a:latin typeface="+mn-lt"/>
              </a:rPr>
              <a:t>розв</a:t>
            </a:r>
            <a:r>
              <a:rPr lang="ru-RU" sz="3600" dirty="0" err="1" smtClean="0">
                <a:latin typeface="Impact"/>
              </a:rPr>
              <a:t>′</a:t>
            </a:r>
            <a:r>
              <a:rPr lang="ru-RU" sz="3600" dirty="0" err="1" smtClean="0">
                <a:latin typeface="+mn-lt"/>
              </a:rPr>
              <a:t>язку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 smtClean="0">
                <a:latin typeface="+mn-lt"/>
              </a:rPr>
              <a:t>задачі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 smtClean="0">
                <a:latin typeface="+mn-lt"/>
              </a:rPr>
              <a:t>необхідно</a:t>
            </a:r>
            <a:r>
              <a:rPr lang="ru-RU" sz="3600" dirty="0" smtClean="0">
                <a:latin typeface="+mn-lt"/>
              </a:rPr>
              <a:t>:</a:t>
            </a:r>
            <a:endParaRPr lang="ru-RU" sz="3600" dirty="0">
              <a:latin typeface="+mn-lt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rgbClr val="660066"/>
                </a:solidFill>
              </a:rPr>
              <a:t>Уважно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прочитати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умову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задачі</a:t>
            </a:r>
            <a:r>
              <a:rPr lang="ru-RU" sz="2400" dirty="0" smtClean="0">
                <a:solidFill>
                  <a:srgbClr val="660066"/>
                </a:solidFill>
              </a:rPr>
              <a:t>.</a:t>
            </a:r>
            <a:endParaRPr lang="ru-RU" sz="2400" dirty="0">
              <a:solidFill>
                <a:srgbClr val="660066"/>
              </a:solidFill>
            </a:endParaRPr>
          </a:p>
          <a:p>
            <a:r>
              <a:rPr lang="ru-RU" sz="2400" dirty="0" err="1" smtClean="0">
                <a:solidFill>
                  <a:srgbClr val="660066"/>
                </a:solidFill>
              </a:rPr>
              <a:t>Виділити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всі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фізичні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величини</a:t>
            </a:r>
            <a:r>
              <a:rPr lang="ru-RU" sz="2400" dirty="0" smtClean="0">
                <a:solidFill>
                  <a:srgbClr val="660066"/>
                </a:solidFill>
              </a:rPr>
              <a:t>.</a:t>
            </a:r>
            <a:endParaRPr lang="ru-RU" sz="2400" dirty="0">
              <a:solidFill>
                <a:srgbClr val="660066"/>
              </a:solidFill>
            </a:endParaRPr>
          </a:p>
          <a:p>
            <a:r>
              <a:rPr lang="ru-RU" sz="2400" dirty="0" err="1" smtClean="0">
                <a:solidFill>
                  <a:srgbClr val="660066"/>
                </a:solidFill>
              </a:rPr>
              <a:t>Записати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умову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задачі</a:t>
            </a:r>
            <a:r>
              <a:rPr lang="ru-RU" sz="2400" dirty="0" smtClean="0">
                <a:solidFill>
                  <a:srgbClr val="660066"/>
                </a:solidFill>
              </a:rPr>
              <a:t>.</a:t>
            </a:r>
            <a:endParaRPr lang="ru-RU" sz="2400" dirty="0">
              <a:solidFill>
                <a:srgbClr val="660066"/>
              </a:solidFill>
            </a:endParaRPr>
          </a:p>
          <a:p>
            <a:r>
              <a:rPr lang="ru-RU" sz="2400" dirty="0">
                <a:solidFill>
                  <a:srgbClr val="660066"/>
                </a:solidFill>
              </a:rPr>
              <a:t>Перевести в </a:t>
            </a:r>
            <a:r>
              <a:rPr lang="ru-RU" sz="2400" dirty="0" smtClean="0">
                <a:solidFill>
                  <a:srgbClr val="660066"/>
                </a:solidFill>
              </a:rPr>
              <a:t>СІ.</a:t>
            </a:r>
            <a:endParaRPr lang="ru-RU" sz="2400" dirty="0">
              <a:solidFill>
                <a:srgbClr val="660066"/>
              </a:solidFill>
            </a:endParaRPr>
          </a:p>
          <a:p>
            <a:r>
              <a:rPr lang="ru-RU" sz="2400" dirty="0">
                <a:solidFill>
                  <a:srgbClr val="660066"/>
                </a:solidFill>
              </a:rPr>
              <a:t>В </a:t>
            </a:r>
            <a:r>
              <a:rPr lang="ru-RU" sz="2400" dirty="0" err="1" smtClean="0">
                <a:solidFill>
                  <a:srgbClr val="660066"/>
                </a:solidFill>
              </a:rPr>
              <a:t>розв</a:t>
            </a:r>
            <a:r>
              <a:rPr lang="ru-RU" sz="2400" dirty="0" err="1" smtClean="0">
                <a:solidFill>
                  <a:srgbClr val="660066"/>
                </a:solidFill>
                <a:latin typeface="Monotype Corsiva"/>
              </a:rPr>
              <a:t>’</a:t>
            </a:r>
            <a:r>
              <a:rPr lang="ru-RU" sz="2400" dirty="0" err="1" smtClean="0">
                <a:solidFill>
                  <a:srgbClr val="660066"/>
                </a:solidFill>
              </a:rPr>
              <a:t>язку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записати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основну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>
                <a:solidFill>
                  <a:srgbClr val="660066"/>
                </a:solidFill>
              </a:rPr>
              <a:t>формулу.</a:t>
            </a:r>
          </a:p>
          <a:p>
            <a:r>
              <a:rPr lang="ru-RU" sz="2400" dirty="0" err="1" smtClean="0">
                <a:solidFill>
                  <a:srgbClr val="660066"/>
                </a:solidFill>
              </a:rPr>
              <a:t>Виразити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з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неї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шукану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>
                <a:solidFill>
                  <a:srgbClr val="660066"/>
                </a:solidFill>
              </a:rPr>
              <a:t>величину.</a:t>
            </a:r>
          </a:p>
          <a:p>
            <a:r>
              <a:rPr lang="ru-RU" sz="2400" dirty="0" err="1" smtClean="0">
                <a:solidFill>
                  <a:srgbClr val="660066"/>
                </a:solidFill>
              </a:rPr>
              <a:t>Підставити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дані</a:t>
            </a:r>
            <a:r>
              <a:rPr lang="ru-RU" sz="2400" dirty="0" smtClean="0">
                <a:solidFill>
                  <a:srgbClr val="660066"/>
                </a:solidFill>
              </a:rPr>
              <a:t> у </a:t>
            </a:r>
            <a:r>
              <a:rPr lang="ru-RU" sz="2400" dirty="0">
                <a:solidFill>
                  <a:srgbClr val="660066"/>
                </a:solidFill>
              </a:rPr>
              <a:t>формулу </a:t>
            </a:r>
            <a:r>
              <a:rPr lang="ru-RU" sz="2400" dirty="0" smtClean="0">
                <a:solidFill>
                  <a:srgbClr val="660066"/>
                </a:solidFill>
              </a:rPr>
              <a:t>та </a:t>
            </a:r>
            <a:r>
              <a:rPr lang="ru-RU" sz="2400" dirty="0" err="1" smtClean="0">
                <a:solidFill>
                  <a:srgbClr val="660066"/>
                </a:solidFill>
              </a:rPr>
              <a:t>виконати</a:t>
            </a:r>
            <a:r>
              <a:rPr lang="ru-RU" sz="2400" dirty="0" smtClean="0">
                <a:solidFill>
                  <a:srgbClr val="660066"/>
                </a:solidFill>
              </a:rPr>
              <a:t>  </a:t>
            </a:r>
            <a:r>
              <a:rPr lang="ru-RU" sz="2400" dirty="0" err="1" smtClean="0">
                <a:solidFill>
                  <a:srgbClr val="660066"/>
                </a:solidFill>
              </a:rPr>
              <a:t>необхідні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розрахунки</a:t>
            </a:r>
            <a:r>
              <a:rPr lang="ru-RU" sz="2400" dirty="0" smtClean="0">
                <a:solidFill>
                  <a:srgbClr val="660066"/>
                </a:solidFill>
              </a:rPr>
              <a:t>.</a:t>
            </a:r>
            <a:endParaRPr lang="ru-RU" sz="2400" dirty="0">
              <a:solidFill>
                <a:srgbClr val="660066"/>
              </a:solidFill>
            </a:endParaRPr>
          </a:p>
          <a:p>
            <a:r>
              <a:rPr lang="ru-RU" sz="2400" dirty="0" err="1" smtClean="0">
                <a:solidFill>
                  <a:srgbClr val="660066"/>
                </a:solidFill>
              </a:rPr>
              <a:t>Записати</a:t>
            </a:r>
            <a:r>
              <a:rPr lang="ru-RU" sz="2400" dirty="0" smtClean="0">
                <a:solidFill>
                  <a:srgbClr val="660066"/>
                </a:solidFill>
              </a:rPr>
              <a:t> </a:t>
            </a:r>
            <a:r>
              <a:rPr lang="ru-RU" sz="2400" dirty="0" err="1" smtClean="0">
                <a:solidFill>
                  <a:srgbClr val="660066"/>
                </a:solidFill>
              </a:rPr>
              <a:t>відповідь</a:t>
            </a:r>
            <a:r>
              <a:rPr lang="ru-RU" sz="2400" dirty="0" smtClean="0">
                <a:solidFill>
                  <a:srgbClr val="660066"/>
                </a:solidFill>
              </a:rPr>
              <a:t>.</a:t>
            </a:r>
            <a:endParaRPr lang="ru-RU" sz="2400" dirty="0">
              <a:solidFill>
                <a:srgbClr val="660066"/>
              </a:solidFill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827088" y="333375"/>
            <a:ext cx="8316912" cy="590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1042988" y="2060575"/>
            <a:ext cx="7489825" cy="446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323528" y="1052736"/>
            <a:ext cx="8027987" cy="5472112"/>
          </a:xfrm>
          <a:prstGeom prst="rect">
            <a:avLst/>
          </a:prstGeom>
          <a:solidFill>
            <a:srgbClr val="99CCFF">
              <a:alpha val="16000"/>
            </a:srgbClr>
          </a:solidFill>
          <a:ln w="2857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88">
  <a:themeElements>
    <a:clrScheme name="Граница 14">
      <a:dk1>
        <a:srgbClr val="000000"/>
      </a:dk1>
      <a:lt1>
        <a:srgbClr val="99CCFF"/>
      </a:lt1>
      <a:dk2>
        <a:srgbClr val="000000"/>
      </a:dk2>
      <a:lt2>
        <a:srgbClr val="FFFFCC"/>
      </a:lt2>
      <a:accent1>
        <a:srgbClr val="E1E1FF"/>
      </a:accent1>
      <a:accent2>
        <a:srgbClr val="D9FFF8"/>
      </a:accent2>
      <a:accent3>
        <a:srgbClr val="CAE2FF"/>
      </a:accent3>
      <a:accent4>
        <a:srgbClr val="000000"/>
      </a:accent4>
      <a:accent5>
        <a:srgbClr val="EEEEFF"/>
      </a:accent5>
      <a:accent6>
        <a:srgbClr val="C4E7E1"/>
      </a:accent6>
      <a:hlink>
        <a:srgbClr val="6600CC"/>
      </a:hlink>
      <a:folHlink>
        <a:srgbClr val="666699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0">
        <a:dk1>
          <a:srgbClr val="000000"/>
        </a:dk1>
        <a:lt1>
          <a:srgbClr val="CCEC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E2F4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1">
        <a:dk1>
          <a:srgbClr val="000000"/>
        </a:dk1>
        <a:lt1>
          <a:srgbClr val="99CC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CAE2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2">
        <a:dk1>
          <a:srgbClr val="000000"/>
        </a:dk1>
        <a:lt1>
          <a:srgbClr val="99CCFF"/>
        </a:lt1>
        <a:dk2>
          <a:srgbClr val="000000"/>
        </a:dk2>
        <a:lt2>
          <a:srgbClr val="CCECFF"/>
        </a:lt2>
        <a:accent1>
          <a:srgbClr val="E1E1FF"/>
        </a:accent1>
        <a:accent2>
          <a:srgbClr val="D9FFF8"/>
        </a:accent2>
        <a:accent3>
          <a:srgbClr val="CAE2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3">
        <a:dk1>
          <a:srgbClr val="000000"/>
        </a:dk1>
        <a:lt1>
          <a:srgbClr val="99CCFF"/>
        </a:lt1>
        <a:dk2>
          <a:srgbClr val="000000"/>
        </a:dk2>
        <a:lt2>
          <a:srgbClr val="FFFFCC"/>
        </a:lt2>
        <a:accent1>
          <a:srgbClr val="E1E1FF"/>
        </a:accent1>
        <a:accent2>
          <a:srgbClr val="D9FFF8"/>
        </a:accent2>
        <a:accent3>
          <a:srgbClr val="CAE2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4">
        <a:dk1>
          <a:srgbClr val="000000"/>
        </a:dk1>
        <a:lt1>
          <a:srgbClr val="99CCFF"/>
        </a:lt1>
        <a:dk2>
          <a:srgbClr val="000000"/>
        </a:dk2>
        <a:lt2>
          <a:srgbClr val="FFFFCC"/>
        </a:lt2>
        <a:accent1>
          <a:srgbClr val="E1E1FF"/>
        </a:accent1>
        <a:accent2>
          <a:srgbClr val="D9FFF8"/>
        </a:accent2>
        <a:accent3>
          <a:srgbClr val="CAE2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6600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Тема88</Template>
  <TotalTime>967</TotalTime>
  <Words>519</Words>
  <Application>Microsoft Office PowerPoint</Application>
  <PresentationFormat>Экран (4:3)</PresentationFormat>
  <Paragraphs>130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Тема88</vt:lpstr>
      <vt:lpstr>Слайд 1</vt:lpstr>
      <vt:lpstr>Слайд 2</vt:lpstr>
      <vt:lpstr>Слайд 3</vt:lpstr>
      <vt:lpstr>Слайд 4</vt:lpstr>
      <vt:lpstr>Слайд 5</vt:lpstr>
      <vt:lpstr>Слайд 6</vt:lpstr>
      <vt:lpstr>Для розв′язку задачі необхідно:</vt:lpstr>
    </vt:vector>
  </TitlesOfParts>
  <Company>Media Education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teg</dc:creator>
  <cp:lastModifiedBy>XP</cp:lastModifiedBy>
  <cp:revision>72</cp:revision>
  <dcterms:created xsi:type="dcterms:W3CDTF">2003-12-23T06:58:07Z</dcterms:created>
  <dcterms:modified xsi:type="dcterms:W3CDTF">2013-02-02T05:46:58Z</dcterms:modified>
</cp:coreProperties>
</file>