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03.07.2019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03.07.2019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03.07.2019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03.07.2019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03.07.2019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03.07.2019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03.07.2019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03.07.2019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03.07.2019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03.07.2019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03.07.2019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CC9B4-A730-46B9-B475-B9BD579AFD7F}" type="datetimeFigureOut">
              <a:rPr lang="ru-RU" smtClean="0"/>
              <a:pPr/>
              <a:t>03.07.2019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gif"/><Relationship Id="rId3" Type="http://schemas.openxmlformats.org/officeDocument/2006/relationships/image" Target="../media/image10.gif"/><Relationship Id="rId7" Type="http://schemas.openxmlformats.org/officeDocument/2006/relationships/image" Target="../media/image14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11.gif"/><Relationship Id="rId9" Type="http://schemas.openxmlformats.org/officeDocument/2006/relationships/image" Target="../media/image16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gif"/><Relationship Id="rId3" Type="http://schemas.openxmlformats.org/officeDocument/2006/relationships/image" Target="../media/image18.gif"/><Relationship Id="rId7" Type="http://schemas.openxmlformats.org/officeDocument/2006/relationships/image" Target="../media/image22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gif"/><Relationship Id="rId5" Type="http://schemas.openxmlformats.org/officeDocument/2006/relationships/image" Target="../media/image20.jpeg"/><Relationship Id="rId4" Type="http://schemas.openxmlformats.org/officeDocument/2006/relationships/image" Target="../media/image19.gif"/><Relationship Id="rId9" Type="http://schemas.openxmlformats.org/officeDocument/2006/relationships/image" Target="../media/image2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428596" y="1285860"/>
            <a:ext cx="6572296" cy="4000528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Рисунок 17" descr="tsvetnoi-plastilin-0002387099-previe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3929066"/>
            <a:ext cx="1790702" cy="1000846"/>
          </a:xfrm>
          <a:prstGeom prst="rect">
            <a:avLst/>
          </a:prstGeom>
        </p:spPr>
      </p:pic>
      <p:pic>
        <p:nvPicPr>
          <p:cNvPr id="15" name="Рисунок 14" descr="4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8794" y="2071678"/>
            <a:ext cx="1623071" cy="1714512"/>
          </a:xfrm>
          <a:prstGeom prst="rect">
            <a:avLst/>
          </a:prstGeom>
        </p:spPr>
      </p:pic>
      <p:pic>
        <p:nvPicPr>
          <p:cNvPr id="17" name="Рисунок 16" descr="Podelki-iz-plastilina-dlya-detey-5-8-let-zoopark-5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4282" y="3071810"/>
            <a:ext cx="1600200" cy="2419350"/>
          </a:xfrm>
          <a:prstGeom prst="rect">
            <a:avLst/>
          </a:prstGeom>
        </p:spPr>
      </p:pic>
      <p:pic>
        <p:nvPicPr>
          <p:cNvPr id="16" name="Рисунок 15" descr="5.jpeg"/>
          <p:cNvPicPr>
            <a:picLocks/>
          </p:cNvPicPr>
          <p:nvPr/>
        </p:nvPicPr>
        <p:blipFill>
          <a:blip r:embed="rId5">
            <a:lum bright="16000" contrast="15000"/>
          </a:blip>
          <a:stretch>
            <a:fillRect/>
          </a:stretch>
        </p:blipFill>
        <p:spPr>
          <a:xfrm>
            <a:off x="3786182" y="3571876"/>
            <a:ext cx="1836000" cy="1368000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pic>
        <p:nvPicPr>
          <p:cNvPr id="10" name="Рисунок 9" descr="i.jpe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8596" y="1785926"/>
            <a:ext cx="1495425" cy="14287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5720" y="0"/>
            <a:ext cx="5335948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Где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тіло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а де </a:t>
            </a:r>
            <a:r>
              <a:rPr lang="ru-RU" sz="32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речовина?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34" y="1142984"/>
            <a:ext cx="1584000" cy="360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84308" y="759155"/>
            <a:ext cx="1584000" cy="36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тіло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936000" y="1836000"/>
            <a:ext cx="571504" cy="71438"/>
          </a:xfrm>
          <a:prstGeom prst="line">
            <a:avLst/>
          </a:prstGeom>
          <a:ln w="28575">
            <a:solidFill>
              <a:srgbClr val="C00000"/>
            </a:solidFill>
            <a:tailEnd type="oval" w="lg" len="lg"/>
          </a:ln>
          <a:effectLst>
            <a:glow rad="101600">
              <a:srgbClr val="FFFFFF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 descr="2.jpeg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86446" y="3500438"/>
            <a:ext cx="1428750" cy="1428750"/>
          </a:xfrm>
          <a:prstGeom prst="rect">
            <a:avLst/>
          </a:prstGeom>
        </p:spPr>
      </p:pic>
      <p:pic>
        <p:nvPicPr>
          <p:cNvPr id="14" name="Рисунок 13" descr="3.jpeg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86446" y="1142984"/>
            <a:ext cx="1643069" cy="1643069"/>
          </a:xfrm>
          <a:prstGeom prst="rect">
            <a:avLst/>
          </a:prstGeom>
        </p:spPr>
      </p:pic>
      <p:pic>
        <p:nvPicPr>
          <p:cNvPr id="19" name="Рисунок 18" descr="6.jpeg"/>
          <p:cNvPicPr>
            <a:picLocks/>
          </p:cNvPicPr>
          <p:nvPr/>
        </p:nvPicPr>
        <p:blipFill>
          <a:blip r:embed="rId9">
            <a:lum bright="20000" contrast="20000"/>
          </a:blip>
          <a:stretch>
            <a:fillRect/>
          </a:stretch>
        </p:blipFill>
        <p:spPr>
          <a:xfrm>
            <a:off x="3786182" y="2000240"/>
            <a:ext cx="1836000" cy="136800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  <p:sp>
        <p:nvSpPr>
          <p:cNvPr id="22" name="Скругленный прямоугольник 21"/>
          <p:cNvSpPr/>
          <p:nvPr/>
        </p:nvSpPr>
        <p:spPr>
          <a:xfrm>
            <a:off x="2214546" y="1142984"/>
            <a:ext cx="1584000" cy="360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214546" y="714356"/>
            <a:ext cx="1584000" cy="36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речовина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>
            <a:off x="2421848" y="1878732"/>
            <a:ext cx="842901" cy="257371"/>
          </a:xfrm>
          <a:prstGeom prst="line">
            <a:avLst/>
          </a:prstGeom>
          <a:ln w="28575">
            <a:solidFill>
              <a:srgbClr val="C00000"/>
            </a:solidFill>
            <a:tailEnd type="oval" w="lg" len="lg"/>
          </a:ln>
          <a:effectLst>
            <a:glow rad="101600">
              <a:srgbClr val="FFFFFF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Скругленный прямоугольник 25"/>
          <p:cNvSpPr/>
          <p:nvPr/>
        </p:nvSpPr>
        <p:spPr>
          <a:xfrm>
            <a:off x="3929058" y="1142984"/>
            <a:ext cx="1584000" cy="360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929058" y="714356"/>
            <a:ext cx="1584000" cy="36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тіло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5400000">
            <a:off x="2850476" y="1735856"/>
            <a:ext cx="1985909" cy="1686131"/>
          </a:xfrm>
          <a:prstGeom prst="line">
            <a:avLst/>
          </a:prstGeom>
          <a:ln w="28575">
            <a:solidFill>
              <a:srgbClr val="C00000"/>
            </a:solidFill>
            <a:tailEnd type="oval" w="lg" len="lg"/>
          </a:ln>
          <a:effectLst>
            <a:glow rad="101600">
              <a:srgbClr val="FFFFFF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Скругленный прямоугольник 29"/>
          <p:cNvSpPr/>
          <p:nvPr/>
        </p:nvSpPr>
        <p:spPr>
          <a:xfrm>
            <a:off x="1000100" y="5214950"/>
            <a:ext cx="1584000" cy="360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000100" y="5643578"/>
            <a:ext cx="1584000" cy="36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тіло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10800000">
            <a:off x="1000100" y="4429132"/>
            <a:ext cx="757438" cy="714380"/>
          </a:xfrm>
          <a:prstGeom prst="line">
            <a:avLst/>
          </a:prstGeom>
          <a:ln w="28575">
            <a:solidFill>
              <a:srgbClr val="C00000"/>
            </a:solidFill>
            <a:tailEnd type="oval" w="lg" len="lg"/>
          </a:ln>
          <a:effectLst>
            <a:glow rad="101600">
              <a:srgbClr val="FFFFFF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Скругленный прямоугольник 34"/>
          <p:cNvSpPr/>
          <p:nvPr/>
        </p:nvSpPr>
        <p:spPr>
          <a:xfrm>
            <a:off x="2714612" y="5214950"/>
            <a:ext cx="1584000" cy="360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714612" y="5643578"/>
            <a:ext cx="1584000" cy="36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речовина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rot="10800000">
            <a:off x="2714612" y="4429132"/>
            <a:ext cx="757438" cy="714380"/>
          </a:xfrm>
          <a:prstGeom prst="line">
            <a:avLst/>
          </a:prstGeom>
          <a:ln w="28575">
            <a:solidFill>
              <a:srgbClr val="C00000"/>
            </a:solidFill>
            <a:tailEnd type="oval" w="lg" len="lg"/>
          </a:ln>
          <a:effectLst>
            <a:glow rad="101600">
              <a:srgbClr val="FFFFFF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Скругленный прямоугольник 37"/>
          <p:cNvSpPr/>
          <p:nvPr/>
        </p:nvSpPr>
        <p:spPr>
          <a:xfrm>
            <a:off x="4429124" y="5214950"/>
            <a:ext cx="1584000" cy="360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4429124" y="5643578"/>
            <a:ext cx="1584000" cy="36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речовина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rot="10800000">
            <a:off x="4429124" y="4429132"/>
            <a:ext cx="757438" cy="714380"/>
          </a:xfrm>
          <a:prstGeom prst="line">
            <a:avLst/>
          </a:prstGeom>
          <a:ln w="28575">
            <a:solidFill>
              <a:srgbClr val="C00000"/>
            </a:solidFill>
            <a:tailEnd type="oval" w="lg" len="lg"/>
          </a:ln>
          <a:effectLst>
            <a:glow rad="101600">
              <a:srgbClr val="FFFFFF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Скругленный прямоугольник 40"/>
          <p:cNvSpPr/>
          <p:nvPr/>
        </p:nvSpPr>
        <p:spPr>
          <a:xfrm>
            <a:off x="7286644" y="1571612"/>
            <a:ext cx="1584000" cy="360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7286644" y="1142984"/>
            <a:ext cx="1584000" cy="36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тіло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rot="10800000" flipV="1">
            <a:off x="6643702" y="2000240"/>
            <a:ext cx="1400380" cy="214314"/>
          </a:xfrm>
          <a:prstGeom prst="line">
            <a:avLst/>
          </a:prstGeom>
          <a:ln w="28575">
            <a:solidFill>
              <a:srgbClr val="C00000"/>
            </a:solidFill>
            <a:tailEnd type="oval" w="lg" len="lg"/>
          </a:ln>
          <a:effectLst>
            <a:glow rad="101600">
              <a:srgbClr val="FFFFFF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Скругленный прямоугольник 44"/>
          <p:cNvSpPr/>
          <p:nvPr/>
        </p:nvSpPr>
        <p:spPr>
          <a:xfrm>
            <a:off x="7286644" y="2786058"/>
            <a:ext cx="1584000" cy="360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7286644" y="2357430"/>
            <a:ext cx="1584000" cy="36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речовина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rot="10800000">
            <a:off x="4786314" y="2571744"/>
            <a:ext cx="2471950" cy="428628"/>
          </a:xfrm>
          <a:prstGeom prst="line">
            <a:avLst/>
          </a:prstGeom>
          <a:ln w="28575">
            <a:solidFill>
              <a:srgbClr val="C00000"/>
            </a:solidFill>
            <a:tailEnd type="oval" w="lg" len="lg"/>
          </a:ln>
          <a:effectLst>
            <a:glow rad="101600">
              <a:srgbClr val="FFFFFF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Скругленный прямоугольник 48"/>
          <p:cNvSpPr/>
          <p:nvPr/>
        </p:nvSpPr>
        <p:spPr>
          <a:xfrm>
            <a:off x="7286644" y="4286256"/>
            <a:ext cx="1584000" cy="360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7286644" y="3857628"/>
            <a:ext cx="1584000" cy="36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тіло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 rot="10800000" flipV="1">
            <a:off x="6500826" y="4500570"/>
            <a:ext cx="714380" cy="214314"/>
          </a:xfrm>
          <a:prstGeom prst="line">
            <a:avLst/>
          </a:prstGeom>
          <a:ln w="28575">
            <a:solidFill>
              <a:srgbClr val="C00000"/>
            </a:solidFill>
            <a:tailEnd type="oval" w="lg" len="lg"/>
          </a:ln>
          <a:effectLst>
            <a:glow rad="101600">
              <a:srgbClr val="FFFFFF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9" grpId="0" animBg="1"/>
      <p:bldP spid="23" grpId="0" animBg="1"/>
      <p:bldP spid="27" grpId="0" animBg="1"/>
      <p:bldP spid="31" grpId="0" animBg="1"/>
      <p:bldP spid="36" grpId="0" animBg="1"/>
      <p:bldP spid="39" grpId="0" animBg="1"/>
      <p:bldP spid="42" grpId="0" animBg="1"/>
      <p:bldP spid="46" grpId="0" animBg="1"/>
      <p:bldP spid="5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Анимация\Анимация\n3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643182"/>
            <a:ext cx="1724025" cy="1028700"/>
          </a:xfrm>
          <a:prstGeom prst="rect">
            <a:avLst/>
          </a:prstGeom>
          <a:noFill/>
        </p:spPr>
      </p:pic>
      <p:sp>
        <p:nvSpPr>
          <p:cNvPr id="3" name="Выноска-облако 2"/>
          <p:cNvSpPr/>
          <p:nvPr/>
        </p:nvSpPr>
        <p:spPr>
          <a:xfrm>
            <a:off x="2000232" y="428604"/>
            <a:ext cx="4857784" cy="857256"/>
          </a:xfrm>
          <a:prstGeom prst="cloudCallout">
            <a:avLst>
              <a:gd name="adj1" fmla="val -18368"/>
              <a:gd name="adj2" fmla="val 45992"/>
            </a:avLst>
          </a:prstGeom>
          <a:solidFill>
            <a:schemeClr val="accent5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500298" y="571480"/>
            <a:ext cx="299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>
                <a:solidFill>
                  <a:srgbClr val="7030A0"/>
                </a:solidFill>
              </a:rPr>
              <a:t>Встановити відповідність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42910" y="1928802"/>
            <a:ext cx="2714644" cy="42862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000760" y="1928802"/>
            <a:ext cx="2643206" cy="42862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286116" y="1500174"/>
            <a:ext cx="2857520" cy="42862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357290" y="1928802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solidFill>
                  <a:srgbClr val="7030A0"/>
                </a:solidFill>
              </a:rPr>
              <a:t>речовина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43636" y="1928802"/>
            <a:ext cx="143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>
                <a:solidFill>
                  <a:srgbClr val="7030A0"/>
                </a:solidFill>
              </a:rPr>
              <a:t>Фізичне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тіло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00496" y="1500174"/>
            <a:ext cx="838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>
                <a:solidFill>
                  <a:srgbClr val="7030A0"/>
                </a:solidFill>
              </a:rPr>
              <a:t>явище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11" name="Picture 3" descr="H:\Анимация\Анимация\n1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3143248"/>
            <a:ext cx="1152525" cy="1152525"/>
          </a:xfrm>
          <a:prstGeom prst="rect">
            <a:avLst/>
          </a:prstGeom>
          <a:noFill/>
        </p:spPr>
      </p:pic>
      <p:pic>
        <p:nvPicPr>
          <p:cNvPr id="12" name="Picture 4" descr="H:\Анимация\Анимация\комп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4572008"/>
            <a:ext cx="1428750" cy="1428750"/>
          </a:xfrm>
          <a:prstGeom prst="rect">
            <a:avLst/>
          </a:prstGeom>
          <a:noFill/>
        </p:spPr>
      </p:pic>
      <p:pic>
        <p:nvPicPr>
          <p:cNvPr id="13" name="Picture 5" descr="H:\Анимация\13r6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86644" y="4857760"/>
            <a:ext cx="1143000" cy="857250"/>
          </a:xfrm>
          <a:prstGeom prst="rect">
            <a:avLst/>
          </a:prstGeom>
          <a:noFill/>
        </p:spPr>
      </p:pic>
      <p:pic>
        <p:nvPicPr>
          <p:cNvPr id="14" name="Picture 6" descr="H:\Анимация\1811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5984" y="4143380"/>
            <a:ext cx="1500198" cy="1719267"/>
          </a:xfrm>
          <a:prstGeom prst="rect">
            <a:avLst/>
          </a:prstGeom>
          <a:noFill/>
        </p:spPr>
      </p:pic>
      <p:pic>
        <p:nvPicPr>
          <p:cNvPr id="15" name="Picture 7" descr="H:\Анимация\1b3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H="1">
            <a:off x="5286380" y="2643182"/>
            <a:ext cx="1362089" cy="1114430"/>
          </a:xfrm>
          <a:prstGeom prst="rect">
            <a:avLst/>
          </a:prstGeom>
          <a:noFill/>
        </p:spPr>
      </p:pic>
      <p:pic>
        <p:nvPicPr>
          <p:cNvPr id="16" name="Picture 8" descr="H:\Анимация\2b3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flipH="1">
            <a:off x="2786050" y="2786058"/>
            <a:ext cx="1014426" cy="952500"/>
          </a:xfrm>
          <a:prstGeom prst="rect">
            <a:avLst/>
          </a:prstGeom>
          <a:noFill/>
        </p:spPr>
      </p:pic>
      <p:pic>
        <p:nvPicPr>
          <p:cNvPr id="17" name="Picture 9" descr="H:\Анимация\56r5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42910" y="4500570"/>
            <a:ext cx="1357312" cy="1357312"/>
          </a:xfrm>
          <a:prstGeom prst="rect">
            <a:avLst/>
          </a:prstGeom>
          <a:noFill/>
        </p:spPr>
      </p:pic>
      <p:sp>
        <p:nvSpPr>
          <p:cNvPr id="18" name="Выноска-облако 17"/>
          <p:cNvSpPr/>
          <p:nvPr/>
        </p:nvSpPr>
        <p:spPr>
          <a:xfrm>
            <a:off x="3857620" y="4786322"/>
            <a:ext cx="1714512" cy="1071570"/>
          </a:xfrm>
          <a:prstGeom prst="cloudCallout">
            <a:avLst>
              <a:gd name="adj1" fmla="val -18368"/>
              <a:gd name="adj2" fmla="val 45992"/>
            </a:avLst>
          </a:prstGeom>
          <a:solidFill>
            <a:schemeClr val="accent3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002060"/>
                </a:solidFill>
              </a:rPr>
              <a:t>жалізо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9" name="Трапеция 18"/>
          <p:cNvSpPr/>
          <p:nvPr/>
        </p:nvSpPr>
        <p:spPr>
          <a:xfrm rot="10800000">
            <a:off x="4143372" y="3357562"/>
            <a:ext cx="928694" cy="857256"/>
          </a:xfrm>
          <a:prstGeom prst="trapezoid">
            <a:avLst/>
          </a:prstGeom>
          <a:solidFill>
            <a:srgbClr val="00B0F0"/>
          </a:solidFill>
          <a:ln w="158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4214810" y="3429000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вода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7158" y="3643314"/>
            <a:ext cx="1400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>
                <a:solidFill>
                  <a:srgbClr val="002060"/>
                </a:solidFill>
              </a:rPr>
              <a:t>Квакає</a:t>
            </a:r>
            <a:r>
              <a:rPr lang="ru-RU" dirty="0" smtClean="0">
                <a:solidFill>
                  <a:srgbClr val="002060"/>
                </a:solidFill>
              </a:rPr>
              <a:t> жаба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29520" y="3929066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краб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71670" y="5929330"/>
            <a:ext cx="1450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>
                <a:solidFill>
                  <a:srgbClr val="002060"/>
                </a:solidFill>
              </a:rPr>
              <a:t>політ</a:t>
            </a:r>
            <a:r>
              <a:rPr lang="ru-RU" dirty="0" smtClean="0">
                <a:solidFill>
                  <a:srgbClr val="002060"/>
                </a:solidFill>
              </a:rPr>
              <a:t>  кульки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29520" y="5786454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емля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00364" y="3643314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гусь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21540" y="3643314"/>
            <a:ext cx="8350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err="1" smtClean="0">
                <a:solidFill>
                  <a:srgbClr val="002060"/>
                </a:solidFill>
              </a:rPr>
              <a:t>політ</a:t>
            </a:r>
            <a:endParaRPr lang="ru-RU" dirty="0" smtClean="0">
              <a:solidFill>
                <a:srgbClr val="002060"/>
              </a:solidFill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голуба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 flipV="1">
            <a:off x="2000232" y="2000240"/>
            <a:ext cx="2357454" cy="857256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3786182" y="2428868"/>
            <a:ext cx="2857520" cy="71438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0800000">
            <a:off x="3428992" y="2143116"/>
            <a:ext cx="1285884" cy="107157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6200000" flipV="1">
            <a:off x="4893471" y="2250273"/>
            <a:ext cx="928694" cy="42862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6200000" flipV="1">
            <a:off x="7215206" y="2571744"/>
            <a:ext cx="642942" cy="35719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6200000" flipV="1">
            <a:off x="5893603" y="3321843"/>
            <a:ext cx="2357454" cy="57150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500694" y="5857892"/>
            <a:ext cx="1489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Комп</a:t>
            </a:r>
            <a:r>
              <a:rPr lang="en-US" dirty="0" smtClean="0">
                <a:solidFill>
                  <a:srgbClr val="002060"/>
                </a:solidFill>
              </a:rPr>
              <a:t>’</a:t>
            </a:r>
            <a:r>
              <a:rPr lang="ru-RU" dirty="0" err="1" smtClean="0">
                <a:solidFill>
                  <a:srgbClr val="002060"/>
                </a:solidFill>
              </a:rPr>
              <a:t>ютер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 rot="5400000" flipH="1" flipV="1">
            <a:off x="5750727" y="3250405"/>
            <a:ext cx="2286016" cy="64294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10800000">
            <a:off x="1500166" y="2428868"/>
            <a:ext cx="2571768" cy="250033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 flipH="1" flipV="1">
            <a:off x="2964645" y="2678901"/>
            <a:ext cx="2214578" cy="100013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1071538" y="2071678"/>
            <a:ext cx="3357586" cy="2286016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356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 animBg="1"/>
      <p:bldP spid="7" grpId="0" animBg="1"/>
      <p:bldP spid="8" grpId="0"/>
      <p:bldP spid="9" grpId="0"/>
      <p:bldP spid="10" grpId="0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892734"/>
              </p:ext>
            </p:extLst>
          </p:nvPr>
        </p:nvGraphicFramePr>
        <p:xfrm>
          <a:off x="357158" y="357166"/>
          <a:ext cx="4929222" cy="621510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05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589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latin typeface="Book Antiqua" pitchFamily="18" charset="0"/>
                        </a:rPr>
                        <a:t>Фізичні</a:t>
                      </a:r>
                      <a:r>
                        <a:rPr lang="ru-RU" sz="1800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ru-RU" sz="1800" baseline="0" dirty="0" err="1" smtClean="0">
                          <a:latin typeface="Book Antiqua" pitchFamily="18" charset="0"/>
                        </a:rPr>
                        <a:t>явища</a:t>
                      </a:r>
                      <a:endParaRPr lang="ru-RU" sz="1800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latin typeface="Book Antiqua" pitchFamily="18" charset="0"/>
                        </a:rPr>
                        <a:t>Приклади</a:t>
                      </a:r>
                      <a:r>
                        <a:rPr lang="ru-RU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Book Antiqua" pitchFamily="18" charset="0"/>
                        </a:rPr>
                        <a:t>фізичних</a:t>
                      </a:r>
                      <a:r>
                        <a:rPr lang="ru-RU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Book Antiqua" pitchFamily="18" charset="0"/>
                        </a:rPr>
                        <a:t>явищ</a:t>
                      </a:r>
                      <a:endParaRPr lang="ru-RU" dirty="0" smtClean="0">
                        <a:latin typeface="Book Antiqua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8442">
                <a:tc>
                  <a:txBody>
                    <a:bodyPr/>
                    <a:lstStyle/>
                    <a:p>
                      <a:endParaRPr lang="ru-RU" sz="1600" b="1" dirty="0" smtClean="0">
                        <a:latin typeface="Book Antiqua" pitchFamily="18" charset="0"/>
                      </a:endParaRPr>
                    </a:p>
                    <a:p>
                      <a:r>
                        <a:rPr lang="ru-RU" sz="1600" b="1" dirty="0" err="1" smtClean="0">
                          <a:latin typeface="Book Antiqua" pitchFamily="18" charset="0"/>
                        </a:rPr>
                        <a:t>механічні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8442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l"/>
                      <a:r>
                        <a:rPr lang="ru-RU" sz="1600" b="1" dirty="0" err="1" smtClean="0">
                          <a:latin typeface="Book Antiqua" pitchFamily="18" charset="0"/>
                        </a:rPr>
                        <a:t>світлові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8442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sz="1600" b="1" dirty="0" err="1" smtClean="0">
                          <a:latin typeface="Book Antiqua" pitchFamily="18" charset="0"/>
                        </a:rPr>
                        <a:t>звукові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8442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sz="1600" b="1" dirty="0" err="1" smtClean="0">
                          <a:latin typeface="Book Antiqua" pitchFamily="18" charset="0"/>
                        </a:rPr>
                        <a:t>теплоі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8188">
                <a:tc>
                  <a:txBody>
                    <a:bodyPr/>
                    <a:lstStyle/>
                    <a:p>
                      <a:endParaRPr lang="ru-RU" sz="1600" b="1" dirty="0" smtClean="0">
                        <a:latin typeface="Book Antiqua" pitchFamily="18" charset="0"/>
                      </a:endParaRPr>
                    </a:p>
                    <a:p>
                      <a:r>
                        <a:rPr lang="ru-RU" sz="1600" b="1" dirty="0" err="1" smtClean="0">
                          <a:latin typeface="Book Antiqua" pitchFamily="18" charset="0"/>
                        </a:rPr>
                        <a:t>магнітні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7256">
                <a:tc>
                  <a:txBody>
                    <a:bodyPr/>
                    <a:lstStyle/>
                    <a:p>
                      <a:r>
                        <a:rPr lang="ru-RU" sz="1800" b="0" dirty="0" err="1" smtClean="0">
                          <a:latin typeface="+mn-lt"/>
                        </a:rPr>
                        <a:t>е</a:t>
                      </a:r>
                      <a:r>
                        <a:rPr lang="ru-RU" sz="1600" b="1" dirty="0" err="1" smtClean="0">
                          <a:latin typeface="Book Antiqua" pitchFamily="18" charset="0"/>
                        </a:rPr>
                        <a:t>лектричні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Picture 4" descr="H:\Анимация\10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2428868"/>
            <a:ext cx="1137247" cy="1000132"/>
          </a:xfrm>
          <a:prstGeom prst="rect">
            <a:avLst/>
          </a:prstGeom>
          <a:noFill/>
        </p:spPr>
      </p:pic>
      <p:pic>
        <p:nvPicPr>
          <p:cNvPr id="4" name="Picture 5" descr="H:\Анимация\Анимация\Копия anlighta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4643446"/>
            <a:ext cx="804866" cy="1352550"/>
          </a:xfrm>
          <a:prstGeom prst="rect">
            <a:avLst/>
          </a:prstGeom>
          <a:noFill/>
        </p:spPr>
      </p:pic>
      <p:pic>
        <p:nvPicPr>
          <p:cNvPr id="5" name="Picture 7" descr="H:\Анимация\30r6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72396" y="3143248"/>
            <a:ext cx="741671" cy="785818"/>
          </a:xfrm>
          <a:prstGeom prst="rect">
            <a:avLst/>
          </a:prstGeom>
          <a:noFill/>
        </p:spPr>
      </p:pic>
      <p:grpSp>
        <p:nvGrpSpPr>
          <p:cNvPr id="6" name="Группа 1"/>
          <p:cNvGrpSpPr>
            <a:grpSpLocks/>
          </p:cNvGrpSpPr>
          <p:nvPr/>
        </p:nvGrpSpPr>
        <p:grpSpPr bwMode="auto">
          <a:xfrm rot="5400000">
            <a:off x="5874334" y="3555426"/>
            <a:ext cx="467166" cy="1214446"/>
            <a:chOff x="2500298" y="1785926"/>
            <a:chExt cx="642942" cy="2000264"/>
          </a:xfrm>
        </p:grpSpPr>
        <p:sp>
          <p:nvSpPr>
            <p:cNvPr id="7" name="Куб 6"/>
            <p:cNvSpPr/>
            <p:nvPr/>
          </p:nvSpPr>
          <p:spPr>
            <a:xfrm>
              <a:off x="2500298" y="2714619"/>
              <a:ext cx="642942" cy="1071571"/>
            </a:xfrm>
            <a:prstGeom prst="cube">
              <a:avLst>
                <a:gd name="adj" fmla="val 18905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Куб 7"/>
            <p:cNvSpPr/>
            <p:nvPr/>
          </p:nvSpPr>
          <p:spPr>
            <a:xfrm>
              <a:off x="2500298" y="1785926"/>
              <a:ext cx="642942" cy="1071569"/>
            </a:xfrm>
            <a:prstGeom prst="cube">
              <a:avLst>
                <a:gd name="adj" fmla="val 18905"/>
              </a:avLst>
            </a:prstGeom>
            <a:solidFill>
              <a:srgbClr val="66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9" name="Группа 1"/>
          <p:cNvGrpSpPr>
            <a:grpSpLocks/>
          </p:cNvGrpSpPr>
          <p:nvPr/>
        </p:nvGrpSpPr>
        <p:grpSpPr bwMode="auto">
          <a:xfrm rot="5400000">
            <a:off x="7448373" y="3481585"/>
            <a:ext cx="450370" cy="1345332"/>
            <a:chOff x="2500298" y="1785926"/>
            <a:chExt cx="642942" cy="2000264"/>
          </a:xfrm>
        </p:grpSpPr>
        <p:sp>
          <p:nvSpPr>
            <p:cNvPr id="10" name="Куб 9"/>
            <p:cNvSpPr/>
            <p:nvPr/>
          </p:nvSpPr>
          <p:spPr>
            <a:xfrm>
              <a:off x="2500298" y="2714619"/>
              <a:ext cx="642942" cy="1071571"/>
            </a:xfrm>
            <a:prstGeom prst="cube">
              <a:avLst>
                <a:gd name="adj" fmla="val 18905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" name="Куб 10"/>
            <p:cNvSpPr/>
            <p:nvPr/>
          </p:nvSpPr>
          <p:spPr>
            <a:xfrm>
              <a:off x="2500298" y="1785926"/>
              <a:ext cx="642942" cy="1071569"/>
            </a:xfrm>
            <a:prstGeom prst="cube">
              <a:avLst>
                <a:gd name="adj" fmla="val 18905"/>
              </a:avLst>
            </a:prstGeom>
            <a:solidFill>
              <a:srgbClr val="66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pic>
        <p:nvPicPr>
          <p:cNvPr id="12" name="Picture 9" descr="C:\Documents and Settings\Admin\Рабочий стол\барабан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6585943" y="3915387"/>
            <a:ext cx="829897" cy="857256"/>
          </a:xfrm>
          <a:prstGeom prst="rect">
            <a:avLst/>
          </a:prstGeom>
          <a:noFill/>
        </p:spPr>
      </p:pic>
      <p:pic>
        <p:nvPicPr>
          <p:cNvPr id="13" name="Picture 11" descr="H:\Анимация\Анимация\razn27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16" y="4500570"/>
            <a:ext cx="1285884" cy="1371598"/>
          </a:xfrm>
          <a:prstGeom prst="rect">
            <a:avLst/>
          </a:prstGeom>
          <a:noFill/>
        </p:spPr>
      </p:pic>
      <p:pic>
        <p:nvPicPr>
          <p:cNvPr id="14" name="Picture 2" descr="d:\Documents\2102081849072.gif"/>
          <p:cNvPicPr>
            <a:picLocks noChangeAspect="1" noChangeArrowheads="1"/>
          </p:cNvPicPr>
          <p:nvPr/>
        </p:nvPicPr>
        <p:blipFill>
          <a:blip r:embed="rId7">
            <a:lum bright="-30000" contrast="40000"/>
          </a:blip>
          <a:srcRect/>
          <a:stretch>
            <a:fillRect/>
          </a:stretch>
        </p:blipFill>
        <p:spPr bwMode="auto">
          <a:xfrm>
            <a:off x="7143768" y="3929066"/>
            <a:ext cx="1214446" cy="1071570"/>
          </a:xfrm>
          <a:prstGeom prst="roundRect">
            <a:avLst/>
          </a:prstGeom>
          <a:noFill/>
          <a:ln w="38100">
            <a:noFill/>
          </a:ln>
        </p:spPr>
      </p:pic>
      <p:sp>
        <p:nvSpPr>
          <p:cNvPr id="15" name="Скругленный прямоугольник 14"/>
          <p:cNvSpPr/>
          <p:nvPr/>
        </p:nvSpPr>
        <p:spPr>
          <a:xfrm>
            <a:off x="5357818" y="1500174"/>
            <a:ext cx="3429024" cy="107157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786446" y="1714488"/>
            <a:ext cx="1786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>
                <a:solidFill>
                  <a:srgbClr val="002060"/>
                </a:solidFill>
              </a:rPr>
              <a:t>стрибає</a:t>
            </a:r>
            <a:r>
              <a:rPr lang="ru-RU" b="1" dirty="0" smtClean="0">
                <a:solidFill>
                  <a:srgbClr val="002060"/>
                </a:solidFill>
              </a:rPr>
              <a:t>  </a:t>
            </a:r>
            <a:r>
              <a:rPr lang="ru-RU" b="1" dirty="0" smtClean="0">
                <a:solidFill>
                  <a:srgbClr val="002060"/>
                </a:solidFill>
              </a:rPr>
              <a:t>кролик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7" name="Picture 12" descr="H:\Анимация\43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929322" y="3044778"/>
            <a:ext cx="1571636" cy="849533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5648067" y="1996785"/>
            <a:ext cx="2164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>
                <a:solidFill>
                  <a:srgbClr val="002060"/>
                </a:solidFill>
              </a:rPr>
              <a:t>Звенить</a:t>
            </a:r>
            <a:r>
              <a:rPr lang="ru-RU" b="1" dirty="0" smtClean="0">
                <a:solidFill>
                  <a:srgbClr val="002060"/>
                </a:solidFill>
              </a:rPr>
              <a:t>  </a:t>
            </a:r>
            <a:r>
              <a:rPr lang="ru-RU" b="1" dirty="0" smtClean="0">
                <a:solidFill>
                  <a:srgbClr val="002060"/>
                </a:solidFill>
              </a:rPr>
              <a:t>будильник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27842" y="2014162"/>
            <a:ext cx="2183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>
                <a:solidFill>
                  <a:srgbClr val="002060"/>
                </a:solidFill>
              </a:rPr>
              <a:t>притягання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магнітів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70757" y="1776675"/>
            <a:ext cx="1327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>
                <a:solidFill>
                  <a:srgbClr val="002060"/>
                </a:solidFill>
              </a:rPr>
              <a:t>летить</a:t>
            </a:r>
            <a:r>
              <a:rPr lang="ru-RU" b="1" dirty="0" smtClean="0">
                <a:solidFill>
                  <a:srgbClr val="002060"/>
                </a:solidFill>
              </a:rPr>
              <a:t> птах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89990" y="1578149"/>
            <a:ext cx="25811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>
                <a:solidFill>
                  <a:srgbClr val="002060"/>
                </a:solidFill>
              </a:rPr>
              <a:t>Переключення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сигналів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світофора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80204" y="1619990"/>
            <a:ext cx="22930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err="1" smtClean="0">
                <a:solidFill>
                  <a:srgbClr val="002060"/>
                </a:solidFill>
              </a:rPr>
              <a:t>протікання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uk-UA" b="1" dirty="0" smtClean="0">
                <a:solidFill>
                  <a:srgbClr val="002060"/>
                </a:solidFill>
              </a:rPr>
              <a:t>Електричного струму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В </a:t>
            </a:r>
            <a:r>
              <a:rPr lang="ru-RU" b="1" dirty="0" err="1" smtClean="0">
                <a:solidFill>
                  <a:srgbClr val="002060"/>
                </a:solidFill>
              </a:rPr>
              <a:t>плитці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14030" y="1815459"/>
            <a:ext cx="2079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>
                <a:solidFill>
                  <a:srgbClr val="002060"/>
                </a:solidFill>
              </a:rPr>
              <a:t>звучить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барабанна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дробь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26585" y="1996988"/>
            <a:ext cx="1475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uk-UA" b="1" dirty="0" smtClean="0">
                <a:solidFill>
                  <a:srgbClr val="002060"/>
                </a:solidFill>
              </a:rPr>
              <a:t>остигає кава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78249" y="2074786"/>
            <a:ext cx="17342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>
                <a:solidFill>
                  <a:srgbClr val="002060"/>
                </a:solidFill>
              </a:rPr>
              <a:t>сіяння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полум</a:t>
            </a:r>
            <a:r>
              <a:rPr lang="en-US" b="1" dirty="0" smtClean="0">
                <a:solidFill>
                  <a:srgbClr val="002060"/>
                </a:solidFill>
              </a:rPr>
              <a:t>’</a:t>
            </a:r>
            <a:r>
              <a:rPr lang="ru-RU" b="1" dirty="0" smtClean="0">
                <a:solidFill>
                  <a:srgbClr val="002060"/>
                </a:solidFill>
              </a:rPr>
              <a:t>я 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костра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26" name="Picture 3" descr="C:\Documents and Settings\ванюша\Рабочий стол\огонь2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500826" y="4357694"/>
            <a:ext cx="1375748" cy="928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Скругленный прямоугольник 26"/>
          <p:cNvSpPr/>
          <p:nvPr/>
        </p:nvSpPr>
        <p:spPr>
          <a:xfrm>
            <a:off x="5429256" y="142852"/>
            <a:ext cx="3357586" cy="121444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5429256" y="214290"/>
            <a:ext cx="317586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  <a:latin typeface="Book Antiqua" pitchFamily="18" charset="0"/>
              </a:rPr>
              <a:t>ЗАПО</a:t>
            </a:r>
            <a:r>
              <a:rPr lang="uk-UA" sz="2000" b="1" dirty="0" smtClean="0">
                <a:solidFill>
                  <a:srgbClr val="7030A0"/>
                </a:solidFill>
                <a:latin typeface="Book Antiqua" pitchFamily="18" charset="0"/>
              </a:rPr>
              <a:t>ВНИ </a:t>
            </a:r>
            <a:r>
              <a:rPr lang="ru-RU" sz="2000" b="1" dirty="0" smtClean="0">
                <a:solidFill>
                  <a:srgbClr val="7030A0"/>
                </a:solidFill>
                <a:latin typeface="Book Antiqua" pitchFamily="18" charset="0"/>
              </a:rPr>
              <a:t>ТАБЛИЦЮ,</a:t>
            </a:r>
            <a:endParaRPr lang="ru-RU" sz="2000" b="1" dirty="0" smtClean="0">
              <a:solidFill>
                <a:srgbClr val="7030A0"/>
              </a:solidFill>
              <a:latin typeface="Book Antiqua" pitchFamily="18" charset="0"/>
            </a:endParaRPr>
          </a:p>
          <a:p>
            <a:pPr algn="ctr"/>
            <a:r>
              <a:rPr lang="ru-RU" sz="2000" b="1" dirty="0" err="1" smtClean="0">
                <a:solidFill>
                  <a:srgbClr val="7030A0"/>
                </a:solidFill>
                <a:latin typeface="Book Antiqua" pitchFamily="18" charset="0"/>
              </a:rPr>
              <a:t>Розмісти</a:t>
            </a:r>
            <a:r>
              <a:rPr lang="ru-RU" sz="2000" b="1" dirty="0" smtClean="0">
                <a:solidFill>
                  <a:srgbClr val="7030A0"/>
                </a:solidFill>
                <a:latin typeface="Book Antiqua" pitchFamily="18" charset="0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Book Antiqua" pitchFamily="18" charset="0"/>
              </a:rPr>
              <a:t>явища</a:t>
            </a:r>
            <a:r>
              <a:rPr lang="ru-RU" sz="2000" b="1" dirty="0" smtClean="0">
                <a:solidFill>
                  <a:srgbClr val="7030A0"/>
                </a:solidFill>
                <a:latin typeface="Book Antiqua" pitchFamily="18" charset="0"/>
              </a:rPr>
              <a:t> </a:t>
            </a:r>
          </a:p>
          <a:p>
            <a:pPr algn="ctr"/>
            <a:r>
              <a:rPr lang="ru-RU" sz="2000" b="1" dirty="0">
                <a:solidFill>
                  <a:srgbClr val="7030A0"/>
                </a:solidFill>
                <a:latin typeface="Book Antiqua" pitchFamily="18" charset="0"/>
              </a:rPr>
              <a:t>у</a:t>
            </a:r>
            <a:r>
              <a:rPr lang="ru-RU" sz="2000" b="1" dirty="0" smtClean="0">
                <a:solidFill>
                  <a:srgbClr val="7030A0"/>
                </a:solidFill>
                <a:latin typeface="Book Antiqua" pitchFamily="18" charset="0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Book Antiqua" pitchFamily="18" charset="0"/>
              </a:rPr>
              <a:t>відповідності</a:t>
            </a:r>
            <a:endParaRPr lang="ru-RU" sz="2000" b="1" dirty="0" smtClean="0">
              <a:solidFill>
                <a:srgbClr val="7030A0"/>
              </a:solidFill>
              <a:latin typeface="Book Antiqua" pitchFamily="18" charset="0"/>
            </a:endParaRPr>
          </a:p>
          <a:p>
            <a:endParaRPr lang="ru-RU" sz="2000" b="1" dirty="0">
              <a:solidFill>
                <a:srgbClr val="7030A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9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88889E-6 -2.96296E-6 L -0.44098 -0.24144 " pathEditMode="relative" ptsTypes="AA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59259E-6 L -0.56701 2.59259E-6 " pathEditMode="relative" ptsTypes="AA">
                                      <p:cBhvr>
                                        <p:cTn id="3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44444E-6 L -0.39375 0.1678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00" y="840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-0.0007 L -0.36285 0.16713 " pathEditMode="relative" ptsTypes="AA">
                                      <p:cBhvr>
                                        <p:cTn id="5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44444E-6 L -0.23628 -0.16783 " pathEditMode="relative" ptsTypes="AA">
                                      <p:cBhvr>
                                        <p:cTn id="6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1 0.02894 L -0.46805 -0.40162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0" y="-21500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8148E-6 L -0.54341 0.24166 " pathEditMode="relative" ptsTypes="AA">
                                      <p:cBhvr>
                                        <p:cTn id="9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L -0.29705 -0.11227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00" y="-5600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23 0.10069 L -0.06823 0.10069 " pathEditMode="relative" ptsTypes="AA">
                                      <p:cBhvr>
                                        <p:cTn id="1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022E-16 L -0.44635 -0.15116 " pathEditMode="relative" rAng="0" ptsTypes="AA">
                                      <p:cBhvr>
                                        <p:cTn id="1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00" y="-7600"/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7.40741E-7 L -0.34132 -0.31852 " pathEditMode="relative" rAng="0" ptsTypes="AA">
                                      <p:cBhvr>
                                        <p:cTn id="14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00" y="-15900"/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6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83</Words>
  <Application>Microsoft Office PowerPoint</Application>
  <PresentationFormat>Экран (4:3)</PresentationFormat>
  <Paragraphs>54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Book Antiqua</vt:lpstr>
      <vt:lpstr>Calibri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svg</dc:creator>
  <cp:lastModifiedBy>Asus</cp:lastModifiedBy>
  <cp:revision>12</cp:revision>
  <dcterms:created xsi:type="dcterms:W3CDTF">2013-04-26T05:11:19Z</dcterms:created>
  <dcterms:modified xsi:type="dcterms:W3CDTF">2019-07-03T14:40:39Z</dcterms:modified>
</cp:coreProperties>
</file>